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67" r:id="rId2"/>
    <p:sldId id="260" r:id="rId3"/>
    <p:sldId id="258" r:id="rId4"/>
    <p:sldId id="259" r:id="rId5"/>
    <p:sldId id="257" r:id="rId6"/>
    <p:sldId id="273" r:id="rId7"/>
    <p:sldId id="274" r:id="rId8"/>
    <p:sldId id="261" r:id="rId9"/>
    <p:sldId id="265" r:id="rId10"/>
    <p:sldId id="275" r:id="rId11"/>
    <p:sldId id="262" r:id="rId12"/>
    <p:sldId id="263" r:id="rId13"/>
    <p:sldId id="264" r:id="rId14"/>
    <p:sldId id="266" r:id="rId15"/>
    <p:sldId id="280" r:id="rId16"/>
    <p:sldId id="278" r:id="rId17"/>
    <p:sldId id="279" r:id="rId18"/>
    <p:sldId id="272" r:id="rId19"/>
    <p:sldId id="271" r:id="rId20"/>
    <p:sldId id="268" r:id="rId21"/>
    <p:sldId id="269" r:id="rId22"/>
    <p:sldId id="270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D63E2A-FC43-4733-8E2A-A5A34E1F592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F5D6422F-7CAB-48A4-8F44-DF350875554F}">
      <dgm:prSet phldrT="[Text]"/>
      <dgm:spPr/>
      <dgm:t>
        <a:bodyPr/>
        <a:lstStyle/>
        <a:p>
          <a:r>
            <a:rPr lang="en-CA" dirty="0" smtClean="0"/>
            <a:t>Mechanisms </a:t>
          </a:r>
          <a:r>
            <a:rPr lang="en-CA" dirty="0"/>
            <a:t>Altering Gene and Gene Frequency</a:t>
          </a:r>
        </a:p>
      </dgm:t>
    </dgm:pt>
    <dgm:pt modelId="{D7E2D2F7-63F2-4B65-9F1E-1885D97C2263}" type="parTrans" cxnId="{E5E4EBDC-363C-4824-AD07-7484E6175B0D}">
      <dgm:prSet/>
      <dgm:spPr/>
      <dgm:t>
        <a:bodyPr/>
        <a:lstStyle/>
        <a:p>
          <a:endParaRPr lang="en-CA"/>
        </a:p>
      </dgm:t>
    </dgm:pt>
    <dgm:pt modelId="{40832BE5-9010-45DA-816E-9ABBE70F6861}" type="sibTrans" cxnId="{E5E4EBDC-363C-4824-AD07-7484E6175B0D}">
      <dgm:prSet/>
      <dgm:spPr/>
      <dgm:t>
        <a:bodyPr/>
        <a:lstStyle/>
        <a:p>
          <a:endParaRPr lang="en-CA"/>
        </a:p>
      </dgm:t>
    </dgm:pt>
    <dgm:pt modelId="{94186424-A902-4FD9-A7CF-9BA3FE90A5EC}">
      <dgm:prSet phldrT="[Text]"/>
      <dgm:spPr/>
      <dgm:t>
        <a:bodyPr/>
        <a:lstStyle/>
        <a:p>
          <a:r>
            <a:rPr lang="en-CA" dirty="0"/>
            <a:t>RECOMBINATION</a:t>
          </a:r>
        </a:p>
      </dgm:t>
    </dgm:pt>
    <dgm:pt modelId="{DD4E933D-AFF4-4AE4-BD37-5B9A2234B053}" type="parTrans" cxnId="{B5DA3C1B-73FE-4455-A213-69D49DD9CF9E}">
      <dgm:prSet/>
      <dgm:spPr/>
      <dgm:t>
        <a:bodyPr/>
        <a:lstStyle/>
        <a:p>
          <a:endParaRPr lang="en-CA" dirty="0"/>
        </a:p>
      </dgm:t>
    </dgm:pt>
    <dgm:pt modelId="{EB21347A-C411-4CFD-8EC1-F08EC48A0438}" type="sibTrans" cxnId="{B5DA3C1B-73FE-4455-A213-69D49DD9CF9E}">
      <dgm:prSet/>
      <dgm:spPr/>
      <dgm:t>
        <a:bodyPr/>
        <a:lstStyle/>
        <a:p>
          <a:endParaRPr lang="en-CA"/>
        </a:p>
      </dgm:t>
    </dgm:pt>
    <dgm:pt modelId="{A9F9CEFD-A0C0-4FC3-9B6A-EB66C4D6E525}">
      <dgm:prSet phldrT="[Text]"/>
      <dgm:spPr/>
      <dgm:t>
        <a:bodyPr/>
        <a:lstStyle/>
        <a:p>
          <a:r>
            <a:rPr lang="en-CA" dirty="0" smtClean="0"/>
            <a:t>Mechanisms </a:t>
          </a:r>
          <a:r>
            <a:rPr lang="en-CA" dirty="0"/>
            <a:t>Deciding the Fate of Altered Gene</a:t>
          </a:r>
        </a:p>
      </dgm:t>
    </dgm:pt>
    <dgm:pt modelId="{A503C90D-A78E-4B56-8AE1-1223E94B0C58}" type="parTrans" cxnId="{C15D9E5A-59E8-4DC6-ACCC-75469BB95C17}">
      <dgm:prSet/>
      <dgm:spPr/>
      <dgm:t>
        <a:bodyPr/>
        <a:lstStyle/>
        <a:p>
          <a:endParaRPr lang="en-CA"/>
        </a:p>
      </dgm:t>
    </dgm:pt>
    <dgm:pt modelId="{7513F34A-C32A-4C6B-AA47-046C1C026F7A}" type="sibTrans" cxnId="{C15D9E5A-59E8-4DC6-ACCC-75469BB95C17}">
      <dgm:prSet/>
      <dgm:spPr/>
      <dgm:t>
        <a:bodyPr/>
        <a:lstStyle/>
        <a:p>
          <a:endParaRPr lang="en-CA"/>
        </a:p>
      </dgm:t>
    </dgm:pt>
    <dgm:pt modelId="{21C1039D-5FF1-44A1-8D90-9AE6841FB8EE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dirty="0"/>
            <a:t>SELECTION</a:t>
          </a:r>
        </a:p>
      </dgm:t>
    </dgm:pt>
    <dgm:pt modelId="{C0E1C99F-EE38-4905-ADC2-11D78A3F7E51}" type="parTrans" cxnId="{710338DB-70F1-4FC1-974C-E075102389EE}">
      <dgm:prSet/>
      <dgm:spPr/>
      <dgm:t>
        <a:bodyPr/>
        <a:lstStyle/>
        <a:p>
          <a:endParaRPr lang="en-CA" dirty="0"/>
        </a:p>
      </dgm:t>
    </dgm:pt>
    <dgm:pt modelId="{1691CDB2-48D4-4089-9A12-AAA8FD3DA1C0}" type="sibTrans" cxnId="{710338DB-70F1-4FC1-974C-E075102389EE}">
      <dgm:prSet/>
      <dgm:spPr/>
      <dgm:t>
        <a:bodyPr/>
        <a:lstStyle/>
        <a:p>
          <a:endParaRPr lang="en-CA"/>
        </a:p>
      </dgm:t>
    </dgm:pt>
    <dgm:pt modelId="{2C08ACC1-219B-49E3-8C07-1AA2929B86BC}">
      <dgm:prSet phldrT="[Text]"/>
      <dgm:spPr/>
      <dgm:t>
        <a:bodyPr/>
        <a:lstStyle/>
        <a:p>
          <a:r>
            <a:rPr lang="en-CA" dirty="0"/>
            <a:t>GENETIC DRIFT</a:t>
          </a:r>
        </a:p>
      </dgm:t>
    </dgm:pt>
    <dgm:pt modelId="{735A1544-9E3A-4226-B707-5B57764C8249}" type="parTrans" cxnId="{AB48A6BA-FE97-439A-BC29-6FF6EC538045}">
      <dgm:prSet/>
      <dgm:spPr/>
      <dgm:t>
        <a:bodyPr/>
        <a:lstStyle/>
        <a:p>
          <a:endParaRPr lang="en-CA" dirty="0"/>
        </a:p>
      </dgm:t>
    </dgm:pt>
    <dgm:pt modelId="{BCFC1F02-9CE6-43D7-A237-2C9E2EEB48DE}" type="sibTrans" cxnId="{AB48A6BA-FE97-439A-BC29-6FF6EC538045}">
      <dgm:prSet/>
      <dgm:spPr/>
      <dgm:t>
        <a:bodyPr/>
        <a:lstStyle/>
        <a:p>
          <a:endParaRPr lang="en-CA"/>
        </a:p>
      </dgm:t>
    </dgm:pt>
    <dgm:pt modelId="{A714FB5D-B586-4C33-8316-9E3FCD3ABD0A}">
      <dgm:prSet phldrT="[Text]"/>
      <dgm:spPr/>
      <dgm:t>
        <a:bodyPr/>
        <a:lstStyle/>
        <a:p>
          <a:r>
            <a:rPr lang="en-CA" dirty="0"/>
            <a:t>GENE FLOW</a:t>
          </a:r>
        </a:p>
      </dgm:t>
    </dgm:pt>
    <dgm:pt modelId="{E69AB84C-B5AF-40CE-8851-1CDAA9896ABB}" type="parTrans" cxnId="{1280A455-BD04-4903-A814-60EA18826B38}">
      <dgm:prSet/>
      <dgm:spPr/>
      <dgm:t>
        <a:bodyPr/>
        <a:lstStyle/>
        <a:p>
          <a:endParaRPr lang="en-CA" dirty="0"/>
        </a:p>
      </dgm:t>
    </dgm:pt>
    <dgm:pt modelId="{01E2A8EF-F77A-496D-81D2-2152B57B3E4E}" type="sibTrans" cxnId="{1280A455-BD04-4903-A814-60EA18826B38}">
      <dgm:prSet/>
      <dgm:spPr/>
      <dgm:t>
        <a:bodyPr/>
        <a:lstStyle/>
        <a:p>
          <a:endParaRPr lang="en-CA"/>
        </a:p>
      </dgm:t>
    </dgm:pt>
    <dgm:pt modelId="{C89BC166-4DE2-42A5-AF47-9D510C00F075}">
      <dgm:prSet phldrT="[Text]"/>
      <dgm:spPr/>
      <dgm:t>
        <a:bodyPr/>
        <a:lstStyle/>
        <a:p>
          <a:r>
            <a:rPr lang="en-CA" dirty="0"/>
            <a:t>BIOTECHNOLOGY</a:t>
          </a:r>
        </a:p>
      </dgm:t>
    </dgm:pt>
    <dgm:pt modelId="{41477DA3-2CC0-4183-A41A-552E30E39406}" type="parTrans" cxnId="{AC2B3A2C-B8C7-4966-995E-AAB36142BA40}">
      <dgm:prSet/>
      <dgm:spPr/>
      <dgm:t>
        <a:bodyPr/>
        <a:lstStyle/>
        <a:p>
          <a:endParaRPr lang="en-CA" dirty="0"/>
        </a:p>
      </dgm:t>
    </dgm:pt>
    <dgm:pt modelId="{A4F05192-86D5-45BF-9D61-35237908BC5F}" type="sibTrans" cxnId="{AC2B3A2C-B8C7-4966-995E-AAB36142BA40}">
      <dgm:prSet/>
      <dgm:spPr/>
      <dgm:t>
        <a:bodyPr/>
        <a:lstStyle/>
        <a:p>
          <a:endParaRPr lang="en-CA"/>
        </a:p>
      </dgm:t>
    </dgm:pt>
    <dgm:pt modelId="{D73A9CD0-17E9-4385-BA4C-F16431A08960}">
      <dgm:prSet phldrT="[Text]"/>
      <dgm:spPr/>
      <dgm:t>
        <a:bodyPr/>
        <a:lstStyle/>
        <a:p>
          <a:r>
            <a:rPr lang="en-CA" dirty="0" smtClean="0"/>
            <a:t>NON RANDOM MATING</a:t>
          </a:r>
          <a:endParaRPr lang="en-CA" dirty="0"/>
        </a:p>
      </dgm:t>
    </dgm:pt>
    <dgm:pt modelId="{D0339FC1-DAA7-4D55-99FC-B57433434C28}" type="parTrans" cxnId="{E819A7BD-E129-4F0A-B8FD-0EEE453C1A5B}">
      <dgm:prSet/>
      <dgm:spPr/>
      <dgm:t>
        <a:bodyPr/>
        <a:lstStyle/>
        <a:p>
          <a:endParaRPr lang="en-CA" dirty="0"/>
        </a:p>
      </dgm:t>
    </dgm:pt>
    <dgm:pt modelId="{F3ED7DB0-8B7E-4564-86A1-449718F3C8E5}" type="sibTrans" cxnId="{E819A7BD-E129-4F0A-B8FD-0EEE453C1A5B}">
      <dgm:prSet/>
      <dgm:spPr/>
      <dgm:t>
        <a:bodyPr/>
        <a:lstStyle/>
        <a:p>
          <a:endParaRPr lang="en-CA"/>
        </a:p>
      </dgm:t>
    </dgm:pt>
    <dgm:pt modelId="{4A646D4C-57C1-47B1-B2A3-030F4C3777F3}">
      <dgm:prSet phldrT="[Text]"/>
      <dgm:spPr/>
      <dgm:t>
        <a:bodyPr/>
        <a:lstStyle/>
        <a:p>
          <a:r>
            <a:rPr lang="en-CA" dirty="0"/>
            <a:t>MUTATION</a:t>
          </a:r>
        </a:p>
      </dgm:t>
    </dgm:pt>
    <dgm:pt modelId="{8D1906E8-90A2-43F3-8896-B964135E9CF6}" type="sibTrans" cxnId="{3E4F3B35-009E-4E2A-8D2D-3DD7F1A5DAE7}">
      <dgm:prSet/>
      <dgm:spPr/>
      <dgm:t>
        <a:bodyPr/>
        <a:lstStyle/>
        <a:p>
          <a:endParaRPr lang="en-CA"/>
        </a:p>
      </dgm:t>
    </dgm:pt>
    <dgm:pt modelId="{48978CBD-FC81-4243-9797-AA67BFFA0E39}" type="parTrans" cxnId="{3E4F3B35-009E-4E2A-8D2D-3DD7F1A5DAE7}">
      <dgm:prSet/>
      <dgm:spPr/>
      <dgm:t>
        <a:bodyPr/>
        <a:lstStyle/>
        <a:p>
          <a:endParaRPr lang="en-CA" dirty="0"/>
        </a:p>
      </dgm:t>
    </dgm:pt>
    <dgm:pt modelId="{2A5F803A-E3C3-4F3D-83AB-F81C25BD30F2}" type="pres">
      <dgm:prSet presAssocID="{97D63E2A-FC43-4733-8E2A-A5A34E1F592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1DE8265B-311B-4B7B-9714-0FE047947348}" type="pres">
      <dgm:prSet presAssocID="{F5D6422F-7CAB-48A4-8F44-DF350875554F}" presName="root" presStyleCnt="0"/>
      <dgm:spPr/>
    </dgm:pt>
    <dgm:pt modelId="{1114BC31-B099-4FDF-8EFD-C5586ABAD2A6}" type="pres">
      <dgm:prSet presAssocID="{F5D6422F-7CAB-48A4-8F44-DF350875554F}" presName="rootComposite" presStyleCnt="0"/>
      <dgm:spPr/>
    </dgm:pt>
    <dgm:pt modelId="{6A94B873-553F-42C7-AFF6-440B57C92D69}" type="pres">
      <dgm:prSet presAssocID="{F5D6422F-7CAB-48A4-8F44-DF350875554F}" presName="rootText" presStyleLbl="node1" presStyleIdx="0" presStyleCnt="2" custLinFactX="-100000" custLinFactNeighborX="-106669" custLinFactNeighborY="-558"/>
      <dgm:spPr/>
      <dgm:t>
        <a:bodyPr/>
        <a:lstStyle/>
        <a:p>
          <a:endParaRPr lang="en-CA"/>
        </a:p>
      </dgm:t>
    </dgm:pt>
    <dgm:pt modelId="{7C925881-72CF-4DA6-8CDD-B511D28F5A1E}" type="pres">
      <dgm:prSet presAssocID="{F5D6422F-7CAB-48A4-8F44-DF350875554F}" presName="rootConnector" presStyleLbl="node1" presStyleIdx="0" presStyleCnt="2"/>
      <dgm:spPr/>
      <dgm:t>
        <a:bodyPr/>
        <a:lstStyle/>
        <a:p>
          <a:endParaRPr lang="en-CA"/>
        </a:p>
      </dgm:t>
    </dgm:pt>
    <dgm:pt modelId="{077D7A89-7170-42C4-A825-C8B5B0A19E01}" type="pres">
      <dgm:prSet presAssocID="{F5D6422F-7CAB-48A4-8F44-DF350875554F}" presName="childShape" presStyleCnt="0"/>
      <dgm:spPr/>
    </dgm:pt>
    <dgm:pt modelId="{1D0352E4-7DDC-496A-A464-3B2ADF05D642}" type="pres">
      <dgm:prSet presAssocID="{DD4E933D-AFF4-4AE4-BD37-5B9A2234B053}" presName="Name13" presStyleLbl="parChTrans1D2" presStyleIdx="0" presStyleCnt="7"/>
      <dgm:spPr/>
      <dgm:t>
        <a:bodyPr/>
        <a:lstStyle/>
        <a:p>
          <a:endParaRPr lang="en-CA"/>
        </a:p>
      </dgm:t>
    </dgm:pt>
    <dgm:pt modelId="{5AD44432-212A-4EC7-81C9-B814E63149FB}" type="pres">
      <dgm:prSet presAssocID="{94186424-A902-4FD9-A7CF-9BA3FE90A5EC}" presName="childText" presStyleLbl="bgAcc1" presStyleIdx="0" presStyleCnt="7" custLinFactX="-100000" custLinFactNeighborX="-112410" custLinFactNeighborY="-1207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74E47D9-6FBE-4480-A830-3709370D2EDD}" type="pres">
      <dgm:prSet presAssocID="{D0339FC1-DAA7-4D55-99FC-B57433434C28}" presName="Name13" presStyleLbl="parChTrans1D2" presStyleIdx="1" presStyleCnt="7"/>
      <dgm:spPr/>
    </dgm:pt>
    <dgm:pt modelId="{89790B4A-FF6F-430E-AA3E-3E64387AA695}" type="pres">
      <dgm:prSet presAssocID="{D73A9CD0-17E9-4385-BA4C-F16431A08960}" presName="childText" presStyleLbl="bgAcc1" presStyleIdx="1" presStyleCnt="7" custLinFactNeighborX="-97154" custLinFactNeighborY="-3777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D6B5559-4F3D-4D72-A090-FA910E52B89A}" type="pres">
      <dgm:prSet presAssocID="{48978CBD-FC81-4243-9797-AA67BFFA0E39}" presName="Name13" presStyleLbl="parChTrans1D2" presStyleIdx="2" presStyleCnt="7"/>
      <dgm:spPr/>
      <dgm:t>
        <a:bodyPr/>
        <a:lstStyle/>
        <a:p>
          <a:endParaRPr lang="en-CA"/>
        </a:p>
      </dgm:t>
    </dgm:pt>
    <dgm:pt modelId="{0097E179-748A-44EB-A81B-98B79BC2C4CB}" type="pres">
      <dgm:prSet presAssocID="{4A646D4C-57C1-47B1-B2A3-030F4C3777F3}" presName="childText" presStyleLbl="bgAcc1" presStyleIdx="2" presStyleCnt="7" custLinFactX="-100000" custLinFactNeighborX="-112410" custLinFactNeighborY="-4929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CB80FE9-9D9B-4F6F-A3F4-F4F914F4B65D}" type="pres">
      <dgm:prSet presAssocID="{735A1544-9E3A-4226-B707-5B57764C8249}" presName="Name13" presStyleLbl="parChTrans1D2" presStyleIdx="3" presStyleCnt="7"/>
      <dgm:spPr/>
      <dgm:t>
        <a:bodyPr/>
        <a:lstStyle/>
        <a:p>
          <a:endParaRPr lang="en-CA"/>
        </a:p>
      </dgm:t>
    </dgm:pt>
    <dgm:pt modelId="{DE857AB5-ECA9-4FD6-B52F-BC7C02CCE7DD}" type="pres">
      <dgm:prSet presAssocID="{2C08ACC1-219B-49E3-8C07-1AA2929B86BC}" presName="childText" presStyleLbl="bgAcc1" presStyleIdx="3" presStyleCnt="7" custLinFactNeighborX="-97154" custLinFactNeighborY="-4662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93CF0DA-208B-4304-9150-C267381AFD24}" type="pres">
      <dgm:prSet presAssocID="{E69AB84C-B5AF-40CE-8851-1CDAA9896ABB}" presName="Name13" presStyleLbl="parChTrans1D2" presStyleIdx="4" presStyleCnt="7"/>
      <dgm:spPr/>
      <dgm:t>
        <a:bodyPr/>
        <a:lstStyle/>
        <a:p>
          <a:endParaRPr lang="en-CA"/>
        </a:p>
      </dgm:t>
    </dgm:pt>
    <dgm:pt modelId="{EC0D3F57-83A6-4D76-BBB9-5E0697DC364E}" type="pres">
      <dgm:prSet presAssocID="{A714FB5D-B586-4C33-8316-9E3FCD3ABD0A}" presName="childText" presStyleLbl="bgAcc1" presStyleIdx="4" presStyleCnt="7" custLinFactX="-100000" custLinFactNeighborX="-112410" custLinFactNeighborY="-5814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0E0851A-C2F8-48B9-8595-3BCF876A8DB2}" type="pres">
      <dgm:prSet presAssocID="{41477DA3-2CC0-4183-A41A-552E30E39406}" presName="Name13" presStyleLbl="parChTrans1D2" presStyleIdx="5" presStyleCnt="7"/>
      <dgm:spPr/>
      <dgm:t>
        <a:bodyPr/>
        <a:lstStyle/>
        <a:p>
          <a:endParaRPr lang="en-CA"/>
        </a:p>
      </dgm:t>
    </dgm:pt>
    <dgm:pt modelId="{90F6967C-E8B5-491E-8C56-FBF730B0B8CB}" type="pres">
      <dgm:prSet presAssocID="{C89BC166-4DE2-42A5-AF47-9D510C00F075}" presName="childText" presStyleLbl="bgAcc1" presStyleIdx="5" presStyleCnt="7" custLinFactX="-41483" custLinFactNeighborX="-100000" custLinFactNeighborY="-2710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37DF42E-BA1C-42C0-9250-DCC530BD0EC5}" type="pres">
      <dgm:prSet presAssocID="{A9F9CEFD-A0C0-4FC3-9B6A-EB66C4D6E525}" presName="root" presStyleCnt="0"/>
      <dgm:spPr/>
    </dgm:pt>
    <dgm:pt modelId="{6CB203F7-C0E4-4809-AFC0-138DAFC14910}" type="pres">
      <dgm:prSet presAssocID="{A9F9CEFD-A0C0-4FC3-9B6A-EB66C4D6E525}" presName="rootComposite" presStyleCnt="0"/>
      <dgm:spPr/>
    </dgm:pt>
    <dgm:pt modelId="{9388DFB8-23F0-412E-8CA5-53E32A7D1153}" type="pres">
      <dgm:prSet presAssocID="{A9F9CEFD-A0C0-4FC3-9B6A-EB66C4D6E525}" presName="rootText" presStyleLbl="node1" presStyleIdx="1" presStyleCnt="2" custLinFactX="32597" custLinFactNeighborX="100000" custLinFactNeighborY="-69"/>
      <dgm:spPr/>
      <dgm:t>
        <a:bodyPr/>
        <a:lstStyle/>
        <a:p>
          <a:endParaRPr lang="en-CA"/>
        </a:p>
      </dgm:t>
    </dgm:pt>
    <dgm:pt modelId="{142F1E88-6BAB-41DA-832B-5F9249F8467F}" type="pres">
      <dgm:prSet presAssocID="{A9F9CEFD-A0C0-4FC3-9B6A-EB66C4D6E525}" presName="rootConnector" presStyleLbl="node1" presStyleIdx="1" presStyleCnt="2"/>
      <dgm:spPr/>
      <dgm:t>
        <a:bodyPr/>
        <a:lstStyle/>
        <a:p>
          <a:endParaRPr lang="en-CA"/>
        </a:p>
      </dgm:t>
    </dgm:pt>
    <dgm:pt modelId="{C35EAF47-62CE-4447-8BAD-B9431A1B53F7}" type="pres">
      <dgm:prSet presAssocID="{A9F9CEFD-A0C0-4FC3-9B6A-EB66C4D6E525}" presName="childShape" presStyleCnt="0"/>
      <dgm:spPr/>
    </dgm:pt>
    <dgm:pt modelId="{0A1C7991-91F8-4E4C-B28C-447642F9C489}" type="pres">
      <dgm:prSet presAssocID="{C0E1C99F-EE38-4905-ADC2-11D78A3F7E51}" presName="Name13" presStyleLbl="parChTrans1D2" presStyleIdx="6" presStyleCnt="7"/>
      <dgm:spPr/>
      <dgm:t>
        <a:bodyPr/>
        <a:lstStyle/>
        <a:p>
          <a:endParaRPr lang="en-CA"/>
        </a:p>
      </dgm:t>
    </dgm:pt>
    <dgm:pt modelId="{092BD905-238D-4B07-9921-99A55E2E90CD}" type="pres">
      <dgm:prSet presAssocID="{21C1039D-5FF1-44A1-8D90-9AE6841FB8EE}" presName="childText" presStyleLbl="bgAcc1" presStyleIdx="6" presStyleCnt="7" custLinFactX="70945" custLinFactNeighborX="100000" custLinFactNeighborY="1988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E5E4EBDC-363C-4824-AD07-7484E6175B0D}" srcId="{97D63E2A-FC43-4733-8E2A-A5A34E1F5926}" destId="{F5D6422F-7CAB-48A4-8F44-DF350875554F}" srcOrd="0" destOrd="0" parTransId="{D7E2D2F7-63F2-4B65-9F1E-1885D97C2263}" sibTransId="{40832BE5-9010-45DA-816E-9ABBE70F6861}"/>
    <dgm:cxn modelId="{AB48A6BA-FE97-439A-BC29-6FF6EC538045}" srcId="{F5D6422F-7CAB-48A4-8F44-DF350875554F}" destId="{2C08ACC1-219B-49E3-8C07-1AA2929B86BC}" srcOrd="3" destOrd="0" parTransId="{735A1544-9E3A-4226-B707-5B57764C8249}" sibTransId="{BCFC1F02-9CE6-43D7-A237-2C9E2EEB48DE}"/>
    <dgm:cxn modelId="{523BADDF-A377-4FB4-9595-C57FB7ADB2E1}" type="presOf" srcId="{48978CBD-FC81-4243-9797-AA67BFFA0E39}" destId="{0D6B5559-4F3D-4D72-A090-FA910E52B89A}" srcOrd="0" destOrd="0" presId="urn:microsoft.com/office/officeart/2005/8/layout/hierarchy3"/>
    <dgm:cxn modelId="{710338DB-70F1-4FC1-974C-E075102389EE}" srcId="{A9F9CEFD-A0C0-4FC3-9B6A-EB66C4D6E525}" destId="{21C1039D-5FF1-44A1-8D90-9AE6841FB8EE}" srcOrd="0" destOrd="0" parTransId="{C0E1C99F-EE38-4905-ADC2-11D78A3F7E51}" sibTransId="{1691CDB2-48D4-4089-9A12-AAA8FD3DA1C0}"/>
    <dgm:cxn modelId="{C15D9E5A-59E8-4DC6-ACCC-75469BB95C17}" srcId="{97D63E2A-FC43-4733-8E2A-A5A34E1F5926}" destId="{A9F9CEFD-A0C0-4FC3-9B6A-EB66C4D6E525}" srcOrd="1" destOrd="0" parTransId="{A503C90D-A78E-4B56-8AE1-1223E94B0C58}" sibTransId="{7513F34A-C32A-4C6B-AA47-046C1C026F7A}"/>
    <dgm:cxn modelId="{B5DA3C1B-73FE-4455-A213-69D49DD9CF9E}" srcId="{F5D6422F-7CAB-48A4-8F44-DF350875554F}" destId="{94186424-A902-4FD9-A7CF-9BA3FE90A5EC}" srcOrd="0" destOrd="0" parTransId="{DD4E933D-AFF4-4AE4-BD37-5B9A2234B053}" sibTransId="{EB21347A-C411-4CFD-8EC1-F08EC48A0438}"/>
    <dgm:cxn modelId="{48EFFD8A-8054-47CB-8FA0-51EE2B521392}" type="presOf" srcId="{E69AB84C-B5AF-40CE-8851-1CDAA9896ABB}" destId="{D93CF0DA-208B-4304-9150-C267381AFD24}" srcOrd="0" destOrd="0" presId="urn:microsoft.com/office/officeart/2005/8/layout/hierarchy3"/>
    <dgm:cxn modelId="{1751CC49-53EC-473A-81D4-1EBDF210F156}" type="presOf" srcId="{F5D6422F-7CAB-48A4-8F44-DF350875554F}" destId="{6A94B873-553F-42C7-AFF6-440B57C92D69}" srcOrd="0" destOrd="0" presId="urn:microsoft.com/office/officeart/2005/8/layout/hierarchy3"/>
    <dgm:cxn modelId="{CB3C0A99-8DB9-4F1C-8142-36723C702D80}" type="presOf" srcId="{97D63E2A-FC43-4733-8E2A-A5A34E1F5926}" destId="{2A5F803A-E3C3-4F3D-83AB-F81C25BD30F2}" srcOrd="0" destOrd="0" presId="urn:microsoft.com/office/officeart/2005/8/layout/hierarchy3"/>
    <dgm:cxn modelId="{B7C3B585-281E-429C-A572-40D9494805D6}" type="presOf" srcId="{A714FB5D-B586-4C33-8316-9E3FCD3ABD0A}" destId="{EC0D3F57-83A6-4D76-BBB9-5E0697DC364E}" srcOrd="0" destOrd="0" presId="urn:microsoft.com/office/officeart/2005/8/layout/hierarchy3"/>
    <dgm:cxn modelId="{BB67C2BE-5BCE-4B69-BA2E-4AA64A906541}" type="presOf" srcId="{41477DA3-2CC0-4183-A41A-552E30E39406}" destId="{20E0851A-C2F8-48B9-8595-3BCF876A8DB2}" srcOrd="0" destOrd="0" presId="urn:microsoft.com/office/officeart/2005/8/layout/hierarchy3"/>
    <dgm:cxn modelId="{3E4F3B35-009E-4E2A-8D2D-3DD7F1A5DAE7}" srcId="{F5D6422F-7CAB-48A4-8F44-DF350875554F}" destId="{4A646D4C-57C1-47B1-B2A3-030F4C3777F3}" srcOrd="2" destOrd="0" parTransId="{48978CBD-FC81-4243-9797-AA67BFFA0E39}" sibTransId="{8D1906E8-90A2-43F3-8896-B964135E9CF6}"/>
    <dgm:cxn modelId="{B779D033-C8B1-418D-854D-852699961061}" type="presOf" srcId="{4A646D4C-57C1-47B1-B2A3-030F4C3777F3}" destId="{0097E179-748A-44EB-A81B-98B79BC2C4CB}" srcOrd="0" destOrd="0" presId="urn:microsoft.com/office/officeart/2005/8/layout/hierarchy3"/>
    <dgm:cxn modelId="{8B7AC23B-57FB-41FB-83EF-8AE768E5DDE8}" type="presOf" srcId="{DD4E933D-AFF4-4AE4-BD37-5B9A2234B053}" destId="{1D0352E4-7DDC-496A-A464-3B2ADF05D642}" srcOrd="0" destOrd="0" presId="urn:microsoft.com/office/officeart/2005/8/layout/hierarchy3"/>
    <dgm:cxn modelId="{6DA32C9E-FEBD-41F4-8337-B8BE0C053FE2}" type="presOf" srcId="{D73A9CD0-17E9-4385-BA4C-F16431A08960}" destId="{89790B4A-FF6F-430E-AA3E-3E64387AA695}" srcOrd="0" destOrd="0" presId="urn:microsoft.com/office/officeart/2005/8/layout/hierarchy3"/>
    <dgm:cxn modelId="{3A10812D-2D40-4B10-AD57-17A29411A989}" type="presOf" srcId="{A9F9CEFD-A0C0-4FC3-9B6A-EB66C4D6E525}" destId="{9388DFB8-23F0-412E-8CA5-53E32A7D1153}" srcOrd="0" destOrd="0" presId="urn:microsoft.com/office/officeart/2005/8/layout/hierarchy3"/>
    <dgm:cxn modelId="{1503FDE1-5C87-413D-BF25-8909E3014C47}" type="presOf" srcId="{2C08ACC1-219B-49E3-8C07-1AA2929B86BC}" destId="{DE857AB5-ECA9-4FD6-B52F-BC7C02CCE7DD}" srcOrd="0" destOrd="0" presId="urn:microsoft.com/office/officeart/2005/8/layout/hierarchy3"/>
    <dgm:cxn modelId="{FEF1E335-D0BC-4CCD-B20C-6DCEEF53509C}" type="presOf" srcId="{94186424-A902-4FD9-A7CF-9BA3FE90A5EC}" destId="{5AD44432-212A-4EC7-81C9-B814E63149FB}" srcOrd="0" destOrd="0" presId="urn:microsoft.com/office/officeart/2005/8/layout/hierarchy3"/>
    <dgm:cxn modelId="{1205F2E3-1850-4198-B917-C7399BF35A3A}" type="presOf" srcId="{C89BC166-4DE2-42A5-AF47-9D510C00F075}" destId="{90F6967C-E8B5-491E-8C56-FBF730B0B8CB}" srcOrd="0" destOrd="0" presId="urn:microsoft.com/office/officeart/2005/8/layout/hierarchy3"/>
    <dgm:cxn modelId="{1280A455-BD04-4903-A814-60EA18826B38}" srcId="{F5D6422F-7CAB-48A4-8F44-DF350875554F}" destId="{A714FB5D-B586-4C33-8316-9E3FCD3ABD0A}" srcOrd="4" destOrd="0" parTransId="{E69AB84C-B5AF-40CE-8851-1CDAA9896ABB}" sibTransId="{01E2A8EF-F77A-496D-81D2-2152B57B3E4E}"/>
    <dgm:cxn modelId="{51CC863C-F40E-4350-9151-50BB2584C800}" type="presOf" srcId="{F5D6422F-7CAB-48A4-8F44-DF350875554F}" destId="{7C925881-72CF-4DA6-8CDD-B511D28F5A1E}" srcOrd="1" destOrd="0" presId="urn:microsoft.com/office/officeart/2005/8/layout/hierarchy3"/>
    <dgm:cxn modelId="{415678FB-6914-4010-A893-9F791F003C1E}" type="presOf" srcId="{A9F9CEFD-A0C0-4FC3-9B6A-EB66C4D6E525}" destId="{142F1E88-6BAB-41DA-832B-5F9249F8467F}" srcOrd="1" destOrd="0" presId="urn:microsoft.com/office/officeart/2005/8/layout/hierarchy3"/>
    <dgm:cxn modelId="{1131BDF8-EA94-440D-8A3E-252F4C51E554}" type="presOf" srcId="{D0339FC1-DAA7-4D55-99FC-B57433434C28}" destId="{C74E47D9-6FBE-4480-A830-3709370D2EDD}" srcOrd="0" destOrd="0" presId="urn:microsoft.com/office/officeart/2005/8/layout/hierarchy3"/>
    <dgm:cxn modelId="{BC244615-FBB7-4D90-B52B-47F6FCE56D89}" type="presOf" srcId="{21C1039D-5FF1-44A1-8D90-9AE6841FB8EE}" destId="{092BD905-238D-4B07-9921-99A55E2E90CD}" srcOrd="0" destOrd="0" presId="urn:microsoft.com/office/officeart/2005/8/layout/hierarchy3"/>
    <dgm:cxn modelId="{BA2345DF-D50C-42AA-9CD5-7E39278E4583}" type="presOf" srcId="{C0E1C99F-EE38-4905-ADC2-11D78A3F7E51}" destId="{0A1C7991-91F8-4E4C-B28C-447642F9C489}" srcOrd="0" destOrd="0" presId="urn:microsoft.com/office/officeart/2005/8/layout/hierarchy3"/>
    <dgm:cxn modelId="{C9E41058-013E-49AB-94B0-4A06263D6BC0}" type="presOf" srcId="{735A1544-9E3A-4226-B707-5B57764C8249}" destId="{8CB80FE9-9D9B-4F6F-A3F4-F4F914F4B65D}" srcOrd="0" destOrd="0" presId="urn:microsoft.com/office/officeart/2005/8/layout/hierarchy3"/>
    <dgm:cxn modelId="{E819A7BD-E129-4F0A-B8FD-0EEE453C1A5B}" srcId="{F5D6422F-7CAB-48A4-8F44-DF350875554F}" destId="{D73A9CD0-17E9-4385-BA4C-F16431A08960}" srcOrd="1" destOrd="0" parTransId="{D0339FC1-DAA7-4D55-99FC-B57433434C28}" sibTransId="{F3ED7DB0-8B7E-4564-86A1-449718F3C8E5}"/>
    <dgm:cxn modelId="{AC2B3A2C-B8C7-4966-995E-AAB36142BA40}" srcId="{F5D6422F-7CAB-48A4-8F44-DF350875554F}" destId="{C89BC166-4DE2-42A5-AF47-9D510C00F075}" srcOrd="5" destOrd="0" parTransId="{41477DA3-2CC0-4183-A41A-552E30E39406}" sibTransId="{A4F05192-86D5-45BF-9D61-35237908BC5F}"/>
    <dgm:cxn modelId="{DC0AE2BE-F28C-4B72-BA3F-610D7044C2B7}" type="presParOf" srcId="{2A5F803A-E3C3-4F3D-83AB-F81C25BD30F2}" destId="{1DE8265B-311B-4B7B-9714-0FE047947348}" srcOrd="0" destOrd="0" presId="urn:microsoft.com/office/officeart/2005/8/layout/hierarchy3"/>
    <dgm:cxn modelId="{C47B82C1-B0D9-418E-9818-FD91B0A1F506}" type="presParOf" srcId="{1DE8265B-311B-4B7B-9714-0FE047947348}" destId="{1114BC31-B099-4FDF-8EFD-C5586ABAD2A6}" srcOrd="0" destOrd="0" presId="urn:microsoft.com/office/officeart/2005/8/layout/hierarchy3"/>
    <dgm:cxn modelId="{56114934-EFE6-4E83-B15F-1E42AD8DAA8D}" type="presParOf" srcId="{1114BC31-B099-4FDF-8EFD-C5586ABAD2A6}" destId="{6A94B873-553F-42C7-AFF6-440B57C92D69}" srcOrd="0" destOrd="0" presId="urn:microsoft.com/office/officeart/2005/8/layout/hierarchy3"/>
    <dgm:cxn modelId="{0A7F088E-612D-4EFD-9C10-9D2A9FB6ED9A}" type="presParOf" srcId="{1114BC31-B099-4FDF-8EFD-C5586ABAD2A6}" destId="{7C925881-72CF-4DA6-8CDD-B511D28F5A1E}" srcOrd="1" destOrd="0" presId="urn:microsoft.com/office/officeart/2005/8/layout/hierarchy3"/>
    <dgm:cxn modelId="{290B200A-3BF3-4D84-A912-1B53A70C888A}" type="presParOf" srcId="{1DE8265B-311B-4B7B-9714-0FE047947348}" destId="{077D7A89-7170-42C4-A825-C8B5B0A19E01}" srcOrd="1" destOrd="0" presId="urn:microsoft.com/office/officeart/2005/8/layout/hierarchy3"/>
    <dgm:cxn modelId="{6DDA47F4-6CE4-432F-8044-2DC6FACBB7A8}" type="presParOf" srcId="{077D7A89-7170-42C4-A825-C8B5B0A19E01}" destId="{1D0352E4-7DDC-496A-A464-3B2ADF05D642}" srcOrd="0" destOrd="0" presId="urn:microsoft.com/office/officeart/2005/8/layout/hierarchy3"/>
    <dgm:cxn modelId="{B959BF9B-281C-437B-B354-FCA4F8E9E41A}" type="presParOf" srcId="{077D7A89-7170-42C4-A825-C8B5B0A19E01}" destId="{5AD44432-212A-4EC7-81C9-B814E63149FB}" srcOrd="1" destOrd="0" presId="urn:microsoft.com/office/officeart/2005/8/layout/hierarchy3"/>
    <dgm:cxn modelId="{608045A8-7F02-4356-ABFB-A744B55A539A}" type="presParOf" srcId="{077D7A89-7170-42C4-A825-C8B5B0A19E01}" destId="{C74E47D9-6FBE-4480-A830-3709370D2EDD}" srcOrd="2" destOrd="0" presId="urn:microsoft.com/office/officeart/2005/8/layout/hierarchy3"/>
    <dgm:cxn modelId="{62918C46-F324-4F14-BC46-CB4F5999AB9A}" type="presParOf" srcId="{077D7A89-7170-42C4-A825-C8B5B0A19E01}" destId="{89790B4A-FF6F-430E-AA3E-3E64387AA695}" srcOrd="3" destOrd="0" presId="urn:microsoft.com/office/officeart/2005/8/layout/hierarchy3"/>
    <dgm:cxn modelId="{E2C5A86F-6EC8-47A6-B491-F916FBC6A5FD}" type="presParOf" srcId="{077D7A89-7170-42C4-A825-C8B5B0A19E01}" destId="{0D6B5559-4F3D-4D72-A090-FA910E52B89A}" srcOrd="4" destOrd="0" presId="urn:microsoft.com/office/officeart/2005/8/layout/hierarchy3"/>
    <dgm:cxn modelId="{3571054F-86AD-4DF6-BEAD-B62927FCF9D0}" type="presParOf" srcId="{077D7A89-7170-42C4-A825-C8B5B0A19E01}" destId="{0097E179-748A-44EB-A81B-98B79BC2C4CB}" srcOrd="5" destOrd="0" presId="urn:microsoft.com/office/officeart/2005/8/layout/hierarchy3"/>
    <dgm:cxn modelId="{A4FEE0DE-3738-4C12-A71D-D9AEA7C72C34}" type="presParOf" srcId="{077D7A89-7170-42C4-A825-C8B5B0A19E01}" destId="{8CB80FE9-9D9B-4F6F-A3F4-F4F914F4B65D}" srcOrd="6" destOrd="0" presId="urn:microsoft.com/office/officeart/2005/8/layout/hierarchy3"/>
    <dgm:cxn modelId="{79013BF8-448F-44E7-9A92-708471605823}" type="presParOf" srcId="{077D7A89-7170-42C4-A825-C8B5B0A19E01}" destId="{DE857AB5-ECA9-4FD6-B52F-BC7C02CCE7DD}" srcOrd="7" destOrd="0" presId="urn:microsoft.com/office/officeart/2005/8/layout/hierarchy3"/>
    <dgm:cxn modelId="{8B00A18B-09FC-47F5-AC1E-4580F5F8008C}" type="presParOf" srcId="{077D7A89-7170-42C4-A825-C8B5B0A19E01}" destId="{D93CF0DA-208B-4304-9150-C267381AFD24}" srcOrd="8" destOrd="0" presId="urn:microsoft.com/office/officeart/2005/8/layout/hierarchy3"/>
    <dgm:cxn modelId="{80343404-878C-46F9-9819-C31075C57A24}" type="presParOf" srcId="{077D7A89-7170-42C4-A825-C8B5B0A19E01}" destId="{EC0D3F57-83A6-4D76-BBB9-5E0697DC364E}" srcOrd="9" destOrd="0" presId="urn:microsoft.com/office/officeart/2005/8/layout/hierarchy3"/>
    <dgm:cxn modelId="{C7825196-CDE1-45CD-9D61-888B1DF5393A}" type="presParOf" srcId="{077D7A89-7170-42C4-A825-C8B5B0A19E01}" destId="{20E0851A-C2F8-48B9-8595-3BCF876A8DB2}" srcOrd="10" destOrd="0" presId="urn:microsoft.com/office/officeart/2005/8/layout/hierarchy3"/>
    <dgm:cxn modelId="{5790A345-E0B4-480D-8F0C-64345411C991}" type="presParOf" srcId="{077D7A89-7170-42C4-A825-C8B5B0A19E01}" destId="{90F6967C-E8B5-491E-8C56-FBF730B0B8CB}" srcOrd="11" destOrd="0" presId="urn:microsoft.com/office/officeart/2005/8/layout/hierarchy3"/>
    <dgm:cxn modelId="{FA9E83AB-8036-4F26-B5DC-77D9D371A0A7}" type="presParOf" srcId="{2A5F803A-E3C3-4F3D-83AB-F81C25BD30F2}" destId="{137DF42E-BA1C-42C0-9250-DCC530BD0EC5}" srcOrd="1" destOrd="0" presId="urn:microsoft.com/office/officeart/2005/8/layout/hierarchy3"/>
    <dgm:cxn modelId="{DE1EFEDE-5936-4E17-9CDF-5C141FA64283}" type="presParOf" srcId="{137DF42E-BA1C-42C0-9250-DCC530BD0EC5}" destId="{6CB203F7-C0E4-4809-AFC0-138DAFC14910}" srcOrd="0" destOrd="0" presId="urn:microsoft.com/office/officeart/2005/8/layout/hierarchy3"/>
    <dgm:cxn modelId="{B2B20D14-68CA-4F2A-930A-76E739621A97}" type="presParOf" srcId="{6CB203F7-C0E4-4809-AFC0-138DAFC14910}" destId="{9388DFB8-23F0-412E-8CA5-53E32A7D1153}" srcOrd="0" destOrd="0" presId="urn:microsoft.com/office/officeart/2005/8/layout/hierarchy3"/>
    <dgm:cxn modelId="{9F66DB2C-6054-4B7D-85F0-F7D9C96C69E6}" type="presParOf" srcId="{6CB203F7-C0E4-4809-AFC0-138DAFC14910}" destId="{142F1E88-6BAB-41DA-832B-5F9249F8467F}" srcOrd="1" destOrd="0" presId="urn:microsoft.com/office/officeart/2005/8/layout/hierarchy3"/>
    <dgm:cxn modelId="{D3A3C48C-71FA-42A4-8944-430421BCCF14}" type="presParOf" srcId="{137DF42E-BA1C-42C0-9250-DCC530BD0EC5}" destId="{C35EAF47-62CE-4447-8BAD-B9431A1B53F7}" srcOrd="1" destOrd="0" presId="urn:microsoft.com/office/officeart/2005/8/layout/hierarchy3"/>
    <dgm:cxn modelId="{9724D74B-470C-4C17-A74D-00E59EB85B67}" type="presParOf" srcId="{C35EAF47-62CE-4447-8BAD-B9431A1B53F7}" destId="{0A1C7991-91F8-4E4C-B28C-447642F9C489}" srcOrd="0" destOrd="0" presId="urn:microsoft.com/office/officeart/2005/8/layout/hierarchy3"/>
    <dgm:cxn modelId="{04247E63-3FD8-45C8-BEC9-3AC625B14D1F}" type="presParOf" srcId="{C35EAF47-62CE-4447-8BAD-B9431A1B53F7}" destId="{092BD905-238D-4B07-9921-99A55E2E90CD}" srcOrd="1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3B7E2-6B2E-403E-BD99-3C905F0668F9}" type="datetimeFigureOut">
              <a:rPr lang="en-US" smtClean="0"/>
              <a:t>7/19/2011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11442-5D23-48DF-A993-D5AD9112DE41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11442-5D23-48DF-A993-D5AD9112DE41}" type="slidenum">
              <a:rPr lang="en-CA" smtClean="0"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7/18/2011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delaneyweb.com/teems/miniunit/geneticdriftactivity.html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delaneyweb.com/teems/miniunit/geneflowactivity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volution.berkeley.edu/evolibrary/search/lessonsummary.php?audience_level%5b3%5d=9-12&amp;topic_id=&amp;keywords=&amp;type_id=2&amp;sort_by=resource_title&amp;Submit=Search&amp;thisaudience=9-12&amp;resource_id=35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xplorelearning.com/index.cfm?method=cResource.dspDetail&amp;ResourceID=447&amp;ClassID=0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pbs.org/wgbh/evolution/library/01/6/l_016_09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indiana.edu/~ensiweb/lessons/ns.cum.l.html" TargetMode="Externa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lorelearning.com/index.cfm?method=cResource.dspDetail&amp;ResourceID=575&amp;ClassID=0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volution.berkeley.edu/evolibrary/search/lessonsummary.php?audience_level%5b3%5d=9-12&amp;topic_id=&amp;keywords=&amp;type_id=2&amp;sort_by=resource_title&amp;Submit=Search&amp;thisaudience=9-12&amp;resource_id=216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hmi.org/biointeractive/evolution/lectures.html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indiana.edu/~ensiweb/lessons/ev.surv.pd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iEqcQtxuDs&amp;feature=view_all&amp;list=PL2A057978091E5780&amp;index=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CnQOrh7KU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QiGUAeh3TE&amp;feature=mfu_inorder&amp;list=U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http://www.youtube.com/watch?v=XAGxp9j5rtc&amp;feature=relat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219200"/>
            <a:ext cx="85936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000" dirty="0" smtClean="0">
                <a:solidFill>
                  <a:srgbClr val="FF0000"/>
                </a:solidFill>
                <a:latin typeface="Arial Black" pitchFamily="34" charset="0"/>
              </a:rPr>
              <a:t>               </a:t>
            </a:r>
            <a:r>
              <a:rPr lang="en-CA" sz="4000" u="sng" dirty="0" smtClean="0">
                <a:solidFill>
                  <a:srgbClr val="FF0000"/>
                </a:solidFill>
                <a:latin typeface="Arial Black" pitchFamily="34" charset="0"/>
              </a:rPr>
              <a:t>CONCEPT </a:t>
            </a:r>
          </a:p>
          <a:p>
            <a:endParaRPr lang="en-CA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en-CA" sz="4000" dirty="0" smtClean="0">
                <a:solidFill>
                  <a:srgbClr val="FF0000"/>
                </a:solidFill>
                <a:latin typeface="Arial Black" pitchFamily="34" charset="0"/>
              </a:rPr>
              <a:t>MECHANISMS OF EVOLUTION</a:t>
            </a:r>
            <a:endParaRPr lang="en-CA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4343400"/>
            <a:ext cx="2414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chemeClr val="accent3">
                    <a:lumMod val="75000"/>
                  </a:schemeClr>
                </a:solidFill>
              </a:rPr>
              <a:t>Presented by</a:t>
            </a:r>
          </a:p>
          <a:p>
            <a:r>
              <a:rPr lang="en-CA" sz="2000" b="1" dirty="0" smtClean="0">
                <a:solidFill>
                  <a:schemeClr val="accent3">
                    <a:lumMod val="75000"/>
                  </a:schemeClr>
                </a:solidFill>
              </a:rPr>
              <a:t>Neelima Mishra</a:t>
            </a:r>
            <a:endParaRPr lang="en-CA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609600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LESSON-II</a:t>
            </a:r>
            <a:r>
              <a:rPr lang="en-CA" dirty="0" smtClean="0"/>
              <a:t> </a:t>
            </a:r>
            <a:r>
              <a:rPr lang="en-CA" b="1" dirty="0" smtClean="0"/>
              <a:t> </a:t>
            </a:r>
            <a:r>
              <a:rPr lang="en-CA" b="1" dirty="0" smtClean="0"/>
              <a:t>c    </a:t>
            </a:r>
            <a:r>
              <a:rPr lang="en-CA" dirty="0" smtClean="0"/>
              <a:t>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  </a:t>
            </a:r>
            <a:r>
              <a:rPr lang="en-CA" dirty="0" smtClean="0"/>
              <a:t>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1" y="1905000"/>
            <a:ext cx="35051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Explain the meaning , types </a:t>
            </a:r>
          </a:p>
          <a:p>
            <a:endParaRPr lang="en-CA" dirty="0" smtClean="0"/>
          </a:p>
          <a:p>
            <a:r>
              <a:rPr lang="en-CA" dirty="0" smtClean="0"/>
              <a:t>And</a:t>
            </a:r>
          </a:p>
          <a:p>
            <a:endParaRPr lang="en-CA" dirty="0" smtClean="0"/>
          </a:p>
          <a:p>
            <a:r>
              <a:rPr lang="en-CA" dirty="0" smtClean="0"/>
              <a:t> discuss evolutionary</a:t>
            </a:r>
          </a:p>
          <a:p>
            <a:r>
              <a:rPr lang="en-CA" dirty="0" smtClean="0"/>
              <a:t> consequences of</a:t>
            </a:r>
          </a:p>
          <a:p>
            <a:r>
              <a:rPr lang="en-CA" dirty="0" smtClean="0"/>
              <a:t> non random mating </a:t>
            </a:r>
          </a:p>
          <a:p>
            <a:r>
              <a:rPr lang="en-CA" dirty="0" smtClean="0"/>
              <a:t>on gene pool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295400"/>
            <a:ext cx="318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NON-RANDOM MATING</a:t>
            </a:r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32770" name="Picture 2" descr="http://t2.gstatic.com/images?q=tbn:ANd9GcTfe7RR4Fkt5R0DGwZ5CIrpOft9w69nqM0Uw4dG71oS3Q-IvsawF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971800"/>
            <a:ext cx="32004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6232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LESSON-III</a:t>
            </a:r>
            <a:r>
              <a:rPr lang="en-CA" dirty="0" smtClean="0"/>
              <a:t>  a    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600200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GENETIC DRIFT</a:t>
            </a:r>
          </a:p>
          <a:p>
            <a:endParaRPr lang="en-CA" dirty="0" smtClean="0"/>
          </a:p>
          <a:p>
            <a:r>
              <a:rPr lang="en-CA" dirty="0" smtClean="0"/>
              <a:t>1.Teacher will introduce the concept of genetic drift, bottleneck effect and founder effect with examples. Use pictures to help them visualise different scenario.</a:t>
            </a:r>
          </a:p>
          <a:p>
            <a:endParaRPr lang="en-CA" dirty="0" smtClean="0"/>
          </a:p>
          <a:p>
            <a:r>
              <a:rPr lang="en-CA" dirty="0" smtClean="0"/>
              <a:t>2.Discuss Founder effect-(Different ethnic </a:t>
            </a:r>
          </a:p>
          <a:p>
            <a:r>
              <a:rPr lang="en-CA" dirty="0" smtClean="0"/>
              <a:t>groups in Canada--- effect on gene pool)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4" name="Picture 3" descr="Genetic drif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533400"/>
            <a:ext cx="3401695" cy="173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t0.gstatic.com/images?q=tbn:ANd9GcRH4_yZKoXpTCiDqDypx6HGEGUrpO2INmbBvAe5RU7r9dSOYg3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2971800"/>
            <a:ext cx="2390775" cy="1914525"/>
          </a:xfrm>
          <a:prstGeom prst="rect">
            <a:avLst/>
          </a:prstGeom>
          <a:noFill/>
        </p:spPr>
      </p:pic>
      <p:pic>
        <p:nvPicPr>
          <p:cNvPr id="6" name="Picture 5" descr="bhspe-041103-00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495800"/>
            <a:ext cx="5181600" cy="16764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 rot="1408533">
            <a:off x="1686931" y="3875523"/>
            <a:ext cx="838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Right Arrow 7"/>
          <p:cNvSpPr/>
          <p:nvPr/>
        </p:nvSpPr>
        <p:spPr>
          <a:xfrm rot="21032300">
            <a:off x="4071778" y="144872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066800"/>
            <a:ext cx="397248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 smtClean="0"/>
          </a:p>
          <a:p>
            <a:r>
              <a:rPr lang="en-CA" dirty="0" smtClean="0"/>
              <a:t>3. Demonstrate the bottleneck</a:t>
            </a:r>
          </a:p>
          <a:p>
            <a:r>
              <a:rPr lang="en-CA" dirty="0" smtClean="0"/>
              <a:t> effect 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4.Ask students to research more scenario and example.</a:t>
            </a:r>
          </a:p>
          <a:p>
            <a:endParaRPr lang="en-CA" dirty="0" smtClean="0"/>
          </a:p>
          <a:p>
            <a:r>
              <a:rPr lang="en-CA" dirty="0" smtClean="0"/>
              <a:t>5.Student will do the following activity-</a:t>
            </a:r>
          </a:p>
          <a:p>
            <a:r>
              <a:rPr lang="en-CA" dirty="0" smtClean="0">
                <a:hlinkClick r:id="rId2"/>
              </a:rPr>
              <a:t>http://www.delaneyweb.com/teems/miniunit/</a:t>
            </a:r>
          </a:p>
          <a:p>
            <a:r>
              <a:rPr lang="en-CA" dirty="0" smtClean="0">
                <a:hlinkClick r:id="rId2"/>
              </a:rPr>
              <a:t>geneticdriftactivity.html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 </a:t>
            </a:r>
            <a:endParaRPr lang="en-CA" dirty="0"/>
          </a:p>
        </p:txBody>
      </p:sp>
      <p:pic>
        <p:nvPicPr>
          <p:cNvPr id="5" name="Picture 4" descr="http://t2.gstatic.com/images?q=tbn:ANd9GcSFH7kLP9ICasWQnawsmejnfsTHWCNkCrNDWicUZiCLTCPnH74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219200"/>
            <a:ext cx="444627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 rot="1782870">
            <a:off x="3484784" y="17346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3048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LESSON-III</a:t>
            </a:r>
            <a:r>
              <a:rPr lang="en-CA" dirty="0" smtClean="0"/>
              <a:t>  </a:t>
            </a:r>
            <a:r>
              <a:rPr lang="en-CA" b="1" dirty="0" smtClean="0"/>
              <a:t>b </a:t>
            </a:r>
            <a:r>
              <a:rPr lang="en-CA" dirty="0" smtClean="0"/>
              <a:t>           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219200"/>
            <a:ext cx="38408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GENE FLOW</a:t>
            </a:r>
          </a:p>
          <a:p>
            <a:r>
              <a:rPr lang="en-CA" dirty="0" smtClean="0"/>
              <a:t>Discussion to assess the effect of emigration, immigration on the frequency and variety of genes.</a:t>
            </a:r>
          </a:p>
          <a:p>
            <a:r>
              <a:rPr lang="en-CA" dirty="0" smtClean="0">
                <a:hlinkClick r:id="rId2"/>
              </a:rPr>
              <a:t>http://www.delaneyweb.com/teems/miniunit/geneflowactivity.html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How gene flow affects the differences in two populations.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b="1" dirty="0" smtClean="0">
                <a:solidFill>
                  <a:srgbClr val="FF0000"/>
                </a:solidFill>
              </a:rPr>
              <a:t>BIOTECHNOLOGY</a:t>
            </a:r>
          </a:p>
          <a:p>
            <a:r>
              <a:rPr lang="en-CA" dirty="0" smtClean="0"/>
              <a:t>Explain the meaning and ask students to  write about the effect of  this artificial gene alteration and share the opinions with class.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752600" y="381000"/>
            <a:ext cx="5062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LESSON-III c</a:t>
            </a:r>
            <a:r>
              <a:rPr lang="en-CA" dirty="0" smtClean="0"/>
              <a:t>     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5" name="Picture 4" descr="http://t0.gstatic.com/images?q=tbn:ANd9GcRWv6ZGF8Ob3KdNZy7j2UQxMLot43XmHm9PK_NEzu_TaF0DWH3v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71600"/>
            <a:ext cx="4191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t2.gstatic.com/images?q=tbn:ANd9GcQ0mVyndvwEUqDIGwr3z1GUlVUkXw7jpxkF-8daou_g7d8ZeD1j8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4038600"/>
            <a:ext cx="2886075" cy="1581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457200"/>
            <a:ext cx="4989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LESSON-IV a</a:t>
            </a:r>
            <a:r>
              <a:rPr lang="en-CA" dirty="0" smtClean="0"/>
              <a:t>   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219200"/>
            <a:ext cx="29578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NATURAL </a:t>
            </a:r>
            <a:r>
              <a:rPr lang="en-CA" b="1" dirty="0" smtClean="0">
                <a:solidFill>
                  <a:srgbClr val="FF0000"/>
                </a:solidFill>
              </a:rPr>
              <a:t>SELECTION</a:t>
            </a:r>
          </a:p>
          <a:p>
            <a:endParaRPr lang="en-CA" dirty="0" smtClean="0">
              <a:solidFill>
                <a:srgbClr val="FF0000"/>
              </a:solidFill>
            </a:endParaRPr>
          </a:p>
          <a:p>
            <a:r>
              <a:rPr lang="en-CA" dirty="0" smtClean="0"/>
              <a:t>Clip Bird Activity</a:t>
            </a:r>
            <a:endParaRPr lang="en-CA" dirty="0"/>
          </a:p>
        </p:txBody>
      </p:sp>
      <p:pic>
        <p:nvPicPr>
          <p:cNvPr id="4" name="Picture 3" descr="http://planetsave-com.wpengine.netdna-cdn.com/files/2011/02/Darwins_finches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143000"/>
            <a:ext cx="2377440" cy="224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23622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u="sng" dirty="0" smtClean="0">
                <a:hlinkClick r:id="rId3"/>
              </a:rPr>
              <a:t>http://evolution.berkeley.edu/evolibrary/search/lessonsummary.php?audience_level[3]=9-12&amp;topic_id=&amp;keywords=&amp;type_id=2&amp;sort_by=resource_title&amp;Submit=Search&amp;thisaudience=9-12&amp;resource_id=35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4724400"/>
            <a:ext cx="517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Optional – Gizmo Activity-Natural Selection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762001" y="5486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u="sng" dirty="0" smtClean="0">
                <a:hlinkClick r:id="rId4"/>
              </a:rPr>
              <a:t>http://www.explorelearning.com/index.cfm?method=cResource.dspDetail&amp;ResourceID=447&amp;ClassID=0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685801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LESSON-IV </a:t>
            </a:r>
            <a:r>
              <a:rPr lang="en-CA" b="1" dirty="0" smtClean="0"/>
              <a:t>b</a:t>
            </a:r>
            <a:r>
              <a:rPr lang="en-CA" dirty="0" smtClean="0"/>
              <a:t>   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</a:t>
            </a:r>
            <a:endParaRPr lang="en-CA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85800" y="1752600"/>
            <a:ext cx="38099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Explain  stabilizing, directional and disruptive selection using transparencies and projector.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Provide one example and ask students to contribute.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838200" y="1295400"/>
            <a:ext cx="2957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NATURAL SELECTION</a:t>
            </a:r>
          </a:p>
        </p:txBody>
      </p:sp>
      <p:pic>
        <p:nvPicPr>
          <p:cNvPr id="5" name="Picture 4" descr="http://t1.gstatic.com/images?q=tbn:ANd9GcSkqbMuofhVAuyZJ5fK4r-DlmYTho9PtBTuEjkhkjvO7kLIpkKyZ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514600"/>
            <a:ext cx="3810000" cy="303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2133600"/>
            <a:ext cx="5327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hlinkClick r:id="rId2"/>
              </a:rPr>
              <a:t>http://www.pbs.org/wgbh/evolution/library</a:t>
            </a:r>
            <a:r>
              <a:rPr lang="en-CA" dirty="0" smtClean="0">
                <a:hlinkClick r:id="rId2"/>
              </a:rPr>
              <a:t>/</a:t>
            </a:r>
          </a:p>
          <a:p>
            <a:r>
              <a:rPr lang="en-CA" dirty="0" smtClean="0">
                <a:hlinkClick r:id="rId2"/>
              </a:rPr>
              <a:t>01/6/l_016_09.html</a:t>
            </a:r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838200" y="6096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LESSON-V</a:t>
            </a:r>
            <a:r>
              <a:rPr lang="en-CA" dirty="0" smtClean="0"/>
              <a:t>    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295400"/>
            <a:ext cx="4538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Special forms of natural selection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752600"/>
            <a:ext cx="2379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1. Sexual selection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124200"/>
            <a:ext cx="7571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2.Kin selection – discuss altruistic behaviour in animal kingdom</a:t>
            </a:r>
            <a:endParaRPr lang="en-CA" dirty="0"/>
          </a:p>
        </p:txBody>
      </p:sp>
      <p:pic>
        <p:nvPicPr>
          <p:cNvPr id="8" name="Picture 7" descr="http://t0.gstatic.com/images?q=tbn:ANd9GcRGLhrG3B4cxesj1GeG0eUv0BMnDtF_mTDHjfwQakUPdYTj5KT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066800"/>
            <a:ext cx="246507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t2.gstatic.com/images?q=tbn:ANd9GcTXxFEqvoR8eGAQChqsvZfmJAkdiDQbGFS6II1DtJ4aWKSURPiK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657600"/>
            <a:ext cx="25019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352800" y="4724400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Cumulative Selection- Playing card activity</a:t>
            </a:r>
          </a:p>
          <a:p>
            <a:r>
              <a:rPr lang="en-CA" dirty="0" smtClean="0">
                <a:hlinkClick r:id="rId5"/>
              </a:rPr>
              <a:t>http://www.indiana.edu/~ensiweb/lessons/ns.cum.l.html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5334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LESSON-VI</a:t>
            </a:r>
            <a:r>
              <a:rPr lang="en-CA" dirty="0" smtClean="0"/>
              <a:t>   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600200"/>
            <a:ext cx="32720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ARTIFICIAL SELECTION</a:t>
            </a:r>
          </a:p>
          <a:p>
            <a:endParaRPr lang="en-CA" b="1" dirty="0" smtClean="0">
              <a:solidFill>
                <a:srgbClr val="FF0000"/>
              </a:solidFill>
            </a:endParaRPr>
          </a:p>
          <a:p>
            <a:r>
              <a:rPr lang="en-CA" dirty="0" smtClean="0"/>
              <a:t>Gizmo Simulation Activity </a:t>
            </a:r>
            <a:endParaRPr lang="en-CA" dirty="0"/>
          </a:p>
        </p:txBody>
      </p:sp>
      <p:pic>
        <p:nvPicPr>
          <p:cNvPr id="4" name="Picture 3" descr="Dachshunds2  Top 10 Most Dangerous, Expensive, Loyal, Fascinating Dog Breed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066800"/>
            <a:ext cx="3335655" cy="28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2667000"/>
            <a:ext cx="457199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u="sng" dirty="0" smtClean="0">
                <a:hlinkClick r:id="rId3"/>
              </a:rPr>
              <a:t>http://www.explorelearning.com/index.cfm?method=cResource.dspDetail&amp;ResourceID=575&amp;ClassID=0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800600"/>
            <a:ext cx="84582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u="sng" dirty="0" smtClean="0">
                <a:hlinkClick r:id="rId4"/>
              </a:rPr>
              <a:t>http://evolution.berkeley.edu/evolibrary/search/lessonsummary.php?audience_level[3]=9-12&amp;topic_id=&amp;keywords=&amp;type_id=2&amp;sort_by=resource_title&amp;Submit=Search&amp;thisaudience=9-12&amp;resource_id=216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4114800"/>
            <a:ext cx="519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Dog Breeding- Classroom Activity- optional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609600"/>
            <a:ext cx="6373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/>
              <a:t>    </a:t>
            </a:r>
            <a:r>
              <a:rPr lang="en-CA" sz="2400" b="1" dirty="0" smtClean="0">
                <a:solidFill>
                  <a:srgbClr val="FF0000"/>
                </a:solidFill>
              </a:rPr>
              <a:t>STUDENT’S </a:t>
            </a:r>
            <a:r>
              <a:rPr lang="en-CA" sz="2400" b="1" dirty="0" smtClean="0">
                <a:solidFill>
                  <a:srgbClr val="FF0000"/>
                </a:solidFill>
              </a:rPr>
              <a:t>MISCONCEPTIONS</a:t>
            </a:r>
            <a:r>
              <a:rPr lang="en-CA" sz="2400" dirty="0" smtClean="0">
                <a:solidFill>
                  <a:srgbClr val="FF0000"/>
                </a:solidFill>
              </a:rPr>
              <a:t> </a:t>
            </a:r>
            <a:endParaRPr lang="en-CA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1" y="1524000"/>
            <a:ext cx="853440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b="1" dirty="0" smtClean="0"/>
              <a:t>#1 Evolution results in progress; organisms are always getting better through evolution.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657600"/>
            <a:ext cx="830580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b="1" dirty="0" smtClean="0"/>
              <a:t>#3Natural selection is about survival of the very fittest individuals in a population. 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590800"/>
            <a:ext cx="8194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#2  Individual organisms can evolve during a single lifespan.</a:t>
            </a:r>
            <a:r>
              <a:rPr lang="en-CA" dirty="0" smtClean="0"/>
              <a:t> </a:t>
            </a:r>
          </a:p>
          <a:p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2578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#4 Natural selection produces organisms perfectly suited to their environments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1600200"/>
            <a:ext cx="8029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#5</a:t>
            </a:r>
            <a:r>
              <a:rPr lang="en-CA" dirty="0" smtClean="0"/>
              <a:t> </a:t>
            </a:r>
            <a:r>
              <a:rPr lang="en-CA" b="1" dirty="0" smtClean="0"/>
              <a:t>“Natural selection involves organisms ‘trying’ to adapt.”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590800"/>
            <a:ext cx="771878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b="1" dirty="0" smtClean="0"/>
              <a:t>#6</a:t>
            </a:r>
            <a:r>
              <a:rPr lang="en-CA" dirty="0" smtClean="0"/>
              <a:t> </a:t>
            </a:r>
            <a:r>
              <a:rPr lang="en-CA" b="1" dirty="0" smtClean="0"/>
              <a:t>“Natural selection gives organisms what they ‘need. ” </a:t>
            </a:r>
          </a:p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3733800"/>
            <a:ext cx="6877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#</a:t>
            </a:r>
            <a:r>
              <a:rPr lang="en-CA" b="1" dirty="0" smtClean="0"/>
              <a:t>7 Genetic </a:t>
            </a:r>
            <a:r>
              <a:rPr lang="en-CA" b="1" dirty="0" smtClean="0"/>
              <a:t>drift only occurs in small populations</a:t>
            </a:r>
            <a:endParaRPr lang="en-CA" b="1" dirty="0"/>
          </a:p>
        </p:txBody>
      </p:sp>
      <p:sp>
        <p:nvSpPr>
          <p:cNvPr id="6" name="Rectangle 5"/>
          <p:cNvSpPr/>
          <p:nvPr/>
        </p:nvSpPr>
        <p:spPr>
          <a:xfrm>
            <a:off x="2209800" y="838200"/>
            <a:ext cx="5641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 STUDENT’S MISCONCEPTIONS</a:t>
            </a:r>
            <a:r>
              <a:rPr lang="en-CA" sz="2400" dirty="0" smtClean="0">
                <a:solidFill>
                  <a:srgbClr val="FF0000"/>
                </a:solidFill>
              </a:rPr>
              <a:t> </a:t>
            </a:r>
            <a:endParaRPr lang="en-CA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8755" y="5486400"/>
            <a:ext cx="8398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For Rectification of these misconceptions please refer to summary </a:t>
            </a:r>
          </a:p>
          <a:p>
            <a:r>
              <a:rPr lang="en-CA" dirty="0" smtClean="0"/>
              <a:t> </a:t>
            </a:r>
            <a:r>
              <a:rPr lang="en-CA" dirty="0" smtClean="0"/>
              <a:t>hand out</a:t>
            </a:r>
            <a:endParaRPr lang="en-CA" dirty="0"/>
          </a:p>
        </p:txBody>
      </p:sp>
      <p:sp>
        <p:nvSpPr>
          <p:cNvPr id="8" name="Isosceles Triangle 7"/>
          <p:cNvSpPr/>
          <p:nvPr/>
        </p:nvSpPr>
        <p:spPr>
          <a:xfrm rot="10800000">
            <a:off x="457200" y="4953000"/>
            <a:ext cx="457200" cy="304800"/>
          </a:xfrm>
          <a:prstGeom prst="triangle">
            <a:avLst>
              <a:gd name="adj" fmla="val 486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g;base64,/9j/4AAQSkZJRgABAQAAAQABAAD/2wCEAAkGBhQQEBQUDxQUFBQWFBUQFBUVFBQUFBUUFRQVFBQUFBQYHCYeFxkjHBUUHy8gIycpLCwsFR4xNzAqNSYrLCkBCQoKDgwOGg8PGi8kHyUsLS8sNS0pLCwsLCkpLCwsLC4qKikpKiwsLCktKSkpLCwsLCwsLCksKSwpKiwvKSwpLP/AABEIAMIBAwMBIgACEQEDEQH/xAAcAAACAgMBAQAAAAAAAAAAAAAAAQIGAwQFBwj/xABFEAABBAAEBAQEAggDBgUFAAABAAIDEQQFEiEGMUFREyJhcQcygZFCoRQjYnKCscHwUpLRFUNTosLhNVSTsvEWJCUzNP/EABoBAAIDAQEAAAAAAAAAAAAAAAABAgMEBQb/xAA0EQACAgECAwUGBgIDAQAAAAAAAQIRAyExBBJREyJBYXEygZGxwfAFM6HR4fEUQjRichX/2gAMAwEAAhEDEQA/AKNqRahaLXvDzNE7TtY7TtAqJ2gFRtFpiJ2i1FFoAnaNShaLQKidotRtK0BRO0rUbRaB0StFqNpWgKJWi1G0rQFErStRtFoJUO0rStIlIdDJSJUbStBKiRco2kSlaB0MlRtFqCCSRIlRLklElBNIZcokpEqJKRJIdpqFppEqN+0WoakwVIy0TtAKhaxTWDbfqP6oY1GzatFrGySxYUrQQaJ2i1G0WgVErRajaLTCiVotRtFoCiVotRtFoCiVotRtFoHQyUrStLUkFDtIlK0rQSoZKVpWlaB0O0rStK0EqGSkSlaRKB0BKRKRKRKCVBaiSglK0iSQFRJQSkkTQFCVoSGbpK2J8DJG0GRjmh3yuI8rv3X8nfQrVtbuXZxLh78GRzQfmbdsd+9Gba76gpu/Azmsi124s3w0u2Kw4Yf+Lhj4bvcwuuM/w6Vldwi6VpfgJG4lo3LW+Sdo/agO5/hsKHaJe1p8viRo4CdpOaQaOxGxBStWiJWi1FbMfhEebxGnuA14+xLSPuUNgYLRa2hgmO+SZns8OjP3ILf+ZN+TTAahG5zR+JlSN/zMsJcyEalotJK0xkrRajaLQFErRajaLQFDtFqNpWgdErStRtCB0O0iUrStA6C0JEpEoJJASlaVpEoJUMlRJRaRKQ0gUSUWkUiQ7SJStK0iQIStCBm5adrHadqRRRlY8jkt7CZ3JEQWhljcHw2ah7OAB/Nc20wUNJ7kXFFwj4ugxR//ACmHEh5ePAfCmr9sfLJ9aK68HAWExjC/LsQ59CzGdPit92O0/e6XnsEDnmmNLj2AJ/ku/k2Q4yN4mjDoNHm8Vx0V325n2qiseSKh7E+V9PD4fsLTxJTcEzanthLJXM+aMEsnb3uF4Dvtar72lpIIII2IOxBXrpw7M6wvjwP04/D+XWzyF5buAaOwcLo9DY5bKtjBtzeCRzR/95B5ZDQaZedeI3vsRfcduVeLjE9Jff8AAOLiUZjwOYv6kH7rcwzmWC2SSJ3etQv99hDh/lK0sOwyEhosiwR1BHMK68B5E2TXJJQ0HzF2wYBvvfJW8TxMcMObfakvMVa0Qw0T52AYqNuIj5CeLbENJ5GiA+X2LSuFxFw/JgpA2TdrxqieAQHt67HcOFi2ncWupnGNdnOJGDy9pGHYQZJqO4BovI6N56R1P5bOaZsTmWGy2AtMEH6qUPYyUEtbbr1g7gNAsUbJWOHGNP6efl/RNYmt/N+iKYi1YbwcsjmTNdhnhzmeJETJDbXFtuid5mjb8Llr57wnLhWtkBbLA75JozqYewP+E/3a6iyK6ehBHGtK1FFqwdErStK0rQOh2i1ElK0DokSlajaVoJUSJUSUrStIdDJStK0rQSodpWi0iVEdASokp2kUDEhCSRILTUbTSA2bQo2lanZVRkWSCPU4NHUgfc0sIVv4X4dZiXDen6gWuHQij5h1Cy8VxUOGgpz2utCD3pFi4XyUGmsb+XM9ysvxPztuBwww7CPGkFur8LO/pa3M84ww+RxGIFs2MI2aPlYDyc89O9cyvPeEOGp89xrpZy7w9WueQ+u4jaeVnt0C8xiTjN5Zu5M0wxd1XsXj4LZecPhJ8ZN5WuBLb/4cQJc7739lQ+FeIMS/G46TCAXLDiJ3NrYabcHCuo1UP3l6T8Yc6Zl+WNwkADXTAQtaNgyFlF33oN9bKpvwcw/g4fMMZIDobCILrqbe/f0AZfupqfeVdS7luMpM43Coa3BumeHW3EkFw56XMb/1fzWhnnFM+Le6CIlkN05jeTqPOQ9a7cl6blPwvbi8lgEUhiMlYh3J4IcdQvzNFgULPKuSpGI4Vexxiw02EeQfla/TIen+8Ia53oCSt0IwzUk9lTf0/kyuPJNzktW9L8PMu+C4swGTZSP0MiSV1iiKkknI3fIOjW/aqA52q98McmdMcTmE4A162Rk0A6QnVK7ntvpH8Tuyo3EWQYiAt8aGZvS3scAfY1VeytPCebYhrIcLI4iIBxDNIHNxfzqzuSqZYuScpR2ir/SyybXZa6tg3gWfWQJGSglznSWQLvegdz32/JdH4cZyw4ubAyjxIJmvbR5amAkuHawDv6N7LsccZ4zLcHoBH6TM0iNvWNh2Mru3Ydz7Fcn4M8MV4mOn8rA1zGE/4R5pZPYAVf7ykuLyTxxjPT6dPeJY9HJ+4q2d4D9Gxk+HvX4TqDh1YaLS6uTqc0H1Wla7nBjf07F5jJLyfhp5iTsGkyxvZv0qvyXBDrFjruuvwXEPLDXdEMsOWVErStRtFrcV0MlJK0rQOhpFFpEoHQ7StJJKxjKVotRJSJDSKCUkDBCVoURgki0JDEmkhIDOE1acHlkEErP05zHjVTmi2A8gKLdiL7kbAqsYvxHyGTSxjCfKxpGw57C7r1KqXEwdUUxdv7/QiulHxNJh4iITo/aHz9qB6fTdc1buU4iBj9WJh8cDdrdelod3cKOoehUs+Pnjtb8L6hSu2dPgD4ey5tK6XEPcyK9Tnnd8hPMNJ/8Acvdw/C5RguTYoIm3XVx/6nuP3XkbvizMwBuGhhjaNhep5A6AAFoH2VP4r4kxON3xEjpLIpv4G/uMGzf5riT4KaTk/D4s0rI5tJ6fQ1+K+LZsyxT5HXTyGRx8w1gNMa0d9+fcle9cMcL4fBZO3DY4AseDLiA46RrdRc3U0jYUG3fIL54yUSQyslb5XMdqbYa7zDkdLgRsu9mnEeJxX/8ARNJIOxPl/wAoofklw/4fPKuaenzLMuVR7sC4cYcaRt0wZbLKIWEjw/L4QHaN9ay30JrsqxBmWEJAlw7tZ2AZMY2k/wCR1LjwW5xug1u7iegTybBnH4xobYjZ5ieoY0/zJ/vZbZZ8fD46Wiv41u9DF2byScn4L+kXfJON4MMSxrMU1nyviM8eIiPvFJG2voQrblGf5XiHsayo3vdTGSRlsZk5gAAkNO/Qquv4Pw2t00jXFxG+p5DKA6htUBS8tzrNDPiC6MaWg6YgwaaAPl0gdTz77rl5OMwcTHmxp77vZ/HUtxYHJq+hdJ+B8Ris6MOZTsa5x8Qv1Bvix8mjDg8+WkAfLRvlvaPixxWzAwx5fhWgExgSAbBsBBa2MerqN+nuqn8Uce90GAZOQZ2xF0jvxbhg3/ia76grk5lwvNPBhsSwySOmhJfrcXu1QtN0471oYSB+yQoShzNxRpVNJyeh6V8HuDg7K8U+c+G3GDw2O21NiZraXAuFbuca/dBVK4zybC4WfRgZvFYKaRpNsIAB848rr9OtqOJ43xUmFjwxkDYY42RBkbQwOa1oA1Ebnl9VwHOXa4Lg5YXzSfuM2bLzukiJSRaVrqWVAhJCQwQkhAwQkkkMZUU0kWMEkIUbGCSEJDBJCEmwBCVoUbGZMdxAZgQ4ncg70d+p2A9PstM44jlzFVt7rRAXQwOFbuXOFi7HOux7ELzmDJPLLlWhqnjhjRs4aRzmgu5/Qeyy2kUrXpoLlik3ZhersladqFrsZLwvPjATA0ODfmJc0Vte45i/alJtLVkW0tzlWtjCS6bJ391rOFEg8waI7EdE2NsgF2kHbVROn1obmlCaUotA42qMeImdiJBBh20C4aqBJJ6k1flCvnDPCs+DoxtZIHUJNLwHEH8QDqBrtfdaHD+e4TK2uOGjfiZnADxJP1TBXtbtP7IG/dSl+JD4oKhjBmcTuW2xg52B157DkOtrzHG4uJcW1G70drZPoWqpVGO3zfVmf4i8ViJjsLCbke0CRwPyNPNu3U/yKq3w/wAp8XEiR48kVP8AQv8Awj6c/oFzskyeTMMRVnzEvkkO9WbJ9yvQs8wLcuwDxA3zVpaebrdQc8n0Fm+WyqwYaiq9mK0NE5KHcW7KNxznIxWNe5nysAhb66Ls/Vxcr2/iQ4HJ8A+PSZWaXNa6qc14kDw8WC5pY9zduV3svPcuzQzSRxzRRT6nNjGoOjeLND9bGWu6/isei9jmyvA4mONhFtgboaQWTtZpAFOPlN1XdXYYvI5SI5prGopo8j8YOc+gBTjsOQveh7cvogler5hk2HxbB4DcNiH6hbo5I8POQLBBEgBfz6HoN1SOKODJ8E/zMeY3C2vLCB+67oHD813+HzqSUW9TE5JsryEEJFayQFK0iUWgkO0krSSsY7StCSQDStBKSQx2khCLGCSEWoNgFpISURghCSQznRNJI0gk3sBzv6brr4HHsidqdGx9OBDHFwsC7BII23/JcZrqNjZDnWvLYsvZ6o3ZManozty4tsjiWR+GOwJI+l7gfVJYsn0uaWuO92PtvV7X/osr20aXp+Gy8+JSbOdJKMnFeAlv5bnc2GDxA8s1tLH1W7SCOvLmdwtBC0OmtSLV6MhHFRJsm+fr7rJaSFGEVBVEk23uTC7+S8JSYmuYb3q1DJJcI2MnGOcG0bDRbrHLT2Pvstl3EOJzMtwWVxOjiNNNHzuby1TSDZjO4H58lzOJ4t3yrSn736EIxnPbTzMmW5m2DENweBcSHEsdIyNjnGSuepzqLRzJrk3ZLi7OnMGKwsTQS0NbPO6YyueNjobs1rNyQWtFbEV1XfzvJMPw5gra7xcwmboa6vKwH5ntB+Voo1e7jV7ChUMw4cEOVxPnJGIxOIEu/wAzYhG4jVe9nVq/iCwrJz91ffQv7NRfM/76lOw2GdI4MjaXucaDWgkk+gCtGT4afS2J5cIRbmtBPhlxJLrrYkeq5zc6OFBbhToLmGN7h8zmOrU0nsa3XZx5lmjhwuGa8yvY2SajTWh4BjYe3lIc4k/iA6G6lj7OVXfWvkSzSnkSVUn1+Zz8dIcXiGYfD7tBq+hP4n/ugfyV+wPFGIhzLD4LDS1E1gZK14D2OqMyEODuukAbd1x2ZNHlEDpJCHz0KN15jyaw867+yyfCzLTLjJcXiw75HAWCPFdMHMfXI7NLtx3CtnPkVSq3+iXgVRUXqvZW3m34llwrcuzu49DcHjPMGlleFIRd0BseV1sfdULibhebAS+HO2urXDdrx3aeqsnF+S4fLpIpcIx8dEaWuk1gPHKQ2Lv0si/srxnuHbnmSeLHXjRtMzaH+9jadbO4Dhf/ACrVj43ka35X18PTyEsd6o8JKja2cFgzM22GMG6LXTRMd/le4FZ5+H8Qxuswv0cy9o1s+r2W3811o5IyVpiejpnPQEAKFm+W3upOVDokhCSdgCEJKLYxpIKErACkhCiMEkISGCEJJActCEwvIo6bN3LJWhwDr+YEULNrrZ1h2eIfCdsK5+VzXdWuC5cWD1MGggOBvc0fv0XVy/CxvjPzPc425xu2vHLcWKNncrucMpqKg6OZncVLtLfQ0k1sz5VJG0FwDh/ibuPr2XXyfhJ88T3mwfljbW7nijXt09yPVdLJmjihzzdIq54vVOzgJgdt1eMZnjMFATh2NA1mFmnYvcwDW4uq3BpIF726wKA34kfxDleQ2eGKZp2DXMs77U13zA+xXI/+u23y49PX+C2OOUlZxY8EyRw8aTw2Dc0x7ifsCAr7hOP8HluGIy+MufXVjmtLv8Ujn0XfT8lysyyeGVpkwupkgc6L9Hk87XyR7PbBITZIJ+V25o1aqsYZiC2Pw3l/Jvhi3Od1tu9/QKP+ThzpzjpLz/cOV2lK6XQ7PCWEkzfMTJjZC5gImnc41qAPkjHQAnahyaHdlY/iTFhsZM/EfpFTCmiJ9eHpYKLWabcHdfNt022qrM4PxbWuEOHmGqgSdLnV7CiL7UuJjHyRPLZWlrurXNLSP4Tuq8DwR9qVvyLJc85d3REJcCHOuz7f6Lq4PM5I6bHI6McrbzA9+f5rVhlog0HejhYN+2/2XYyfJmYpxDSY/T5wP5GvquvPscEZZGtPEonJukzo5BlTcTL4s0rp9J2D9ZOrnZLrutuvVeq5Flt79AqhwfwrPE/QQ18ZcHCRp5XQIc07jl7eqy/E/wCIDMJE7BYQgzOaWTPB2iaRu0EfjIP0HqvLZoLieJeZu4KuXz/rxLcab7q3KN8SuKxjMYWxG4YrjYejyD5nj0J5eg9V7D8KsKMBkvj4g01wfi3Aj5Yw3Yettbf8S8N4D4WdmGMYyj4TSHzO6BgO4vueQ9/Rer/G3iQQZezCxmnTuAIG1QxUSPYu0D6FaJNuPMzTopKCPKeG8nOPnxHhWHNilxLWjqQ9vk+zjXqAsGGxb4naonuY4fiY4td9xurl8A4rxeJcekAb/mkB5/wqoZtQxE4FbTSDbp5zsut+HZbjyMz5132dJvEwloY2GOcdZABFiP8A1WDzH98OW1HwxDiv/D5wX/8Al8RpilPox9+HJ92+yrCzw4V7iA1jyTyppJvpVLpNJbOjO1WxmzPJ5sM7RiI3xu7PaRfseRHstJeqcGZk/Fk5ZmrdYcwuiLzcrCBdau9GweYqtwaXnOe5W7C4mWB93G8s3FEjm11eoo/VVQzKTcXv8xxdmgkmkriYISQkAIQklYxpIQkMEk0kgN6fhFxIML2uYdwXW3rtyB6LnYnJ5IZGteKcW6/oLvfrVdFYOHc01RTMfb/KAzmNzqvy9QdrrsFzs2y2RmlridA1NZu0k72GDYG9wTewv0XlVo7ZrUm24tm06WMwNPiNe/Udml2ttb+YEDY/XryWHF48CM15H0PLpO572K3rutD/AGY+Pwy46RINTD3bXOxf9VukF0TmlwcRbhpsgAdDdUPcLsY80skXZhnijBp7qzQy/OZGPFOLQS26ugAd9l67kL/GjOh21kEirAeCdQPfc0fReMYXDF79I2PP3rordwzn78vk83mZVFvUjnXPYjusOWGbPwsoLXpfVeBLPjgssZLcsma8HtEMULCSImFjSRRc5zi97iOlucevKuy4GT8LOjx2GMg/VieIuIvl4jT/AH/2NXzD8Z4HEBpbLpcdi1zJAWnsTpr62uyzKA6nD3urHp/f/e/L/wCVmwx5cqau90bU1eh4lBPNI+ZjQ8yeO+VwpxvWSyXXXLcMN9C3uAvQ58mhy3DtnPzxtMRIHmnklq233Lm/QBy3OIppMvwhw+XxvfisbiJZnPazWdBOp3Q8rAF8hqPqtrhiFk8DWTsBkaGuljkPiXIw2JASTqFi7B2sha8ueCwxnF77/fxKZpylqtCjcW5nLFM6PU79WdDtJ0t1DZ1NHS7A9K62tPKuI5nRzHEaZsPCwOfHMGvaXOcGRsbq3aS4827gNJ7K/wCf8JslLrBskucRz33P9/02NSn4SdHhMZG0g6mMnad9zA4uc3/IX/YetQxcRjnCvHT5lqSWjOfnWSRsDywtjc1xaWCQSQkgW5sUrqc0gb+HIA6roupaOVTyxSAx3uaNEEH7K3ZR8PsRiMFHicU+CCN8IZIZZKEsAbqw0j62bI3ajd0G+oNC8PctBaa8oc35TW1g9jV/Veo/D5yy4ZYs+q8+hlzxV6F74l+IbsJhzh4GvEsjadKQ5gYDsTHYtx6XyHqvN8pymXFzCOFpc5x3PQC93OPQeq6EGUsmlJxM7IGigA6y4tr8IqvzXpXDGc5XgIy2KZu/zyaJHEnsXhlfRZ1gjdLSK260Sjk7OFRVt/AtfCGRQ5dhmxtI1Vqkfy1v6n27DsF4r8SOJP07Hve0nw2fqYr28rSbdXq4uPtSuHG/HrX4MjCOfpmJjbIQW21u0gaOYPTcDmV5c2eSVzWF7zZDBbnHmQORKXEvaMdizh4vWbPVMC9+T5F4uH0ifEhkjpN3OaH/AC6Og0tPXqT9KTiMkbBhIZ5XkzYgl7W9AwXZde5JJbv6nmvXsXhw3DRxnS1kbQ0FxAAa0V+I1XVVjNOJsBJG2CSL9J56XsJj8P8AdcRvv2Fe62Y8fZvnXgZu1tMqfC2WePLVXVL1PG4/D5VhDLNu4gtjj6vfVgV27noFUXPw+Ut/SNRLpWAx4f8AED1Or/B6kem6oWOzDE5niRdve7ZjB8rW86A6DuVXnkp5Od6vwXT1KscHlbk9I9SzcC4mbHZuycu06HeM8tFAAbBo97Dfa1HjzH/7Rzotw1WdGGB6PcwHUdvXb+Fd5xjyLLiBRxMoIB7vr5v3GX/dqu/B3A+Nm0b3gkRtkmcdudaGkk/tPCMjeNxX+27LcT5+aa0ilSK4QkupxPhxHjcQ1lU2Z9VuACbA/NcshdtO1YlqhIQhBIEIQkAkIQkMKSTQgDvN4tghhEeFwzGPArxjT3nU0tdq1gg87oVyHZaGDyuXGP8AFc4aQKeXEN2a0HccqPp2XBiZf03PsFeclwwmhBkk0MoCmBurQDsHH8uV8151c2XRUieXk4dX18d2aGbZVHE0aZNLCRoa9zvK4ttzg1osixfrqCw5TjY4NerzBzDodpay3VuCSSeZ6dlx83xB8RzbJa002zew2HIAcvRaD5SavpsPZEMzxS80Wdh2kKb0ZkxUlyEjvY35fVd3AZqHtAkGrSLPQ+981XaUmSFvykj2KeDiXjm5eDJ5cEckVHoWnB5u3WfDcY3c2v1+UehPMe/0W3mPF+Pw/wAuLcQDyaWEEcwSKJr3KpbX0uh+mRiMeRrn1R7D3A5lWyyY+Ji1lS95R2HZSTjr99Tv4r4oYt7a1UbsEGqFAaaHMXvuuH/9U4rxGyePJqYSWnVyJ57eqzMy2AsZcn6wjU5rfkaCAR5iD5t6r05rRxuXhh8rtQ+lj6BZv8Z8lxSrySX0RdCePmqtfM9G4X+Kr5pBHjfAaK//AGuLoifsHNv30j1V0/2lgTdYnDO1DceNHy9RfbZeC4SAXRqjsSfXsto4NzRTAC293gDcdtR5LK/wRZO9F8voRnkinR6JxtAMdiIoji8PDg4ImMYBIHE7bkRjy38rdyNm/RVPibKocLK1uFlZNG5gcC14cWnkWmtrsX9VypwQ3S/l25C+lFYoZqFOB0jY7ch79Cuth4R4Zazb0rX6lPM5R2NEsLnEu2F9efssmMnsBjRQHTuVsYTECLUWs1uN051HT6gdStETHXrO5vVZ7qucVCNeL39PX9jRG5SutFsdrMsHLJHAxoaI4ogBb2tGt/nkc4uIANmv4Qubh4dPmaTqHUch7f6rHNM5x8xP1v8AqssQN00g8r2J37V1V0I43O0iC54xps29bpBbi51bUST/ADWSLEeGdYAOkddwD3qt/ZJjHk+bazfJtlSEDdYJbrbYJBJ82/LuunTcdP1Mra2expshnx0tnU9x2LnE00dBfIAdgr1k2Bjy6J0hdTgPO/v2AH9FX38XujGmGBkYqhZJr2AAXGzPNpcQLmea5taBTb9h9dysMHiwXJd6XV6fMU8eXPUX3YdF/BmzfiV+Kn8WbzV5Ws5ANHT+pXq3wk4ULsuxcjT4T8WDHh3fNojaXAE1v8wcOhoX1XiuFY0vaJCWtLgHECyG3uQOpXqDPiWzDwthwoLWsFMJIFAinAijYO1rHiU8zc29jVmUcaUIo0eJvhbicvhbLIWza3OMjoiXBnLTYIDjfmt1UFS3PokH6EclY8042mxLS187gCC3SC4NqqojqD6qskE1zd7XsulByxwUU7KotybbVCJPOtuqPHQ+EgHYrG518xv/AKdEnklFllJmy030pAKTWny86I9yoPGnpvz67LS8tKyFWZELGJe/ZPxgn20X4hyslSFHxghPtIdQpmiPl+v5Ijc75Wk70KB577WOqk1l7E0fULGF5dppJnQWtm9mMETQ3w363abeaIAP+Giues8bba48+iwqeV3Uq3FBVpYIQAnSqJgmxtnb+X3WXC4YOI1vDATWo71yu2jeqvp0pY5WaSR29CL9aO4Tp7sV+CNhs+h1s373ycPboPqsT5bN8ljaEOburVOSjpsQ5FfmdV2XN8NrmucSe4sewrf0Tna5tgA1pbe/Ibb+m9oyzMy1uggOFgjbet9XIb7LHmc7Hny3672D7DpuuvzY+y54aGFKfacsgZO5zSCSW0L1bjb35fRRYNRs25gvlfMd/RQLvJRDtuQqxv8Aio8lryTF23QcgqZZeVK9fv5FsYXdaGfE4gGtA01YNflv1TjZqHLpfL++xWfKMp8eRrS9rATuTvXby9f+63sbljsNGTqY8NdTm8iQfLVnfmp44TleSa0K55YRaxp6ms/Buduxtnls7autA1+Wy03YSW6IeCTuTe/1XTsvOqJwaNI25kel8rtKeV8QAkaa5CiD7bXstOTFCWrtfIqjkktNPqc6OKQ7EOI6A3R9u/JbTn+Xyg38pJJFWN/ZThkY5w0203tZtpH5V91AbAtHykkE3qJv+u3JKEOVaOyUpW9UaczzYuvsBty/osE0mqhsKugBXNZJ8PpNG/a+n2WNun/5K52VybcZaGuFVaCBrd9V30ogfdQesmkF25NG/vW35rewmXNADnnd3ytAJ/Lr9EoYZT7kaCeRQ7zOdE2yOnquoxwbqrdxsbChX3UnYZgu2gdnC6O/Ku60sWwsO3Ldt8x9P5rXGD4ePM9ShyWV0jO7HO1eZrdugHX17/VRfM1xALQwgUSPLZ9lqteD06VzRoLtxSh28n5k+yS8icpA+Uk9D0W1h8MaDnWPYix15d/9VqNwzy0U0kXYIBPpsQuhGx5oaHlxNCgdRJF0O5oclPDJOTctBZE0qRh8Am7ND1IG3sFql25A3W7PC/y/q5DVHdpJINWLA/ab9wsUmXvc79VG8gk0A1xojm09j7oy5I13WEIvxMbCK6fl/oms7cAaFkDYGi03R3HMdqTV6hOtitziaw3Y2+61cSPOfdCFys/sL3GnF7b95Hofcf1UEIWOXgaUATKEKK2Ay4YW5t/4gscnMoQrH7BH/b3CamkhKOw2dDDPIifRPJ39Fpnl9UIW3J7MfQohu/U7Yef0Mbnm0fS6pc6VgDiABVD+aELfl9mPovqZMW8vV/Qx4Y+f+Fw+mkrJLiHGSi5xGlmxJP4WpoWKLaiv/RpaTl7jr5U0Evvfa9/a1lxg8l9Sd/XbqhC7kPyjkz/NOJl4vENvfzdVJxqR9bc/5oQuZi/Lv/szoy9v3I19Vlt9/wCoWF6ELHl+/gjREkz/AEW/l5ubfeuV9PZCFfw28fUqzey/Q2srdZN779d+6x540ACu5QhdHJ/xmY4/no46bjyQhcFbM6j8Cx5VmMrYIw2SRoa55aA9wAJjxNkAHYrYlx0jg0Oe9wBxDgC5xAdrm3AJ2O539UISQmEuPk8Y/rH/ACN/E7/itHf9p33KH4l4bs5wtjifMdyWSAk/TZCFF+IHNzXHSCU09/ysPzO5mNpJ58ySShCFsjsil7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19460" name="AutoShape 4" descr="data:image/jpg;base64,/9j/4AAQSkZJRgABAQAAAQABAAD/2wCEAAkGBhMSEBUUExMUFBUUGBUYFxcXFBUXGBgYFxUVFBcYGBcYHCYeFxkjGRQUHy8gIycpLCwsFR4xNTAqNSYrLCkBCQoKDgwOGg8PGiwkHyQsLCwvLCwsLCwsLCwsLCksLCwsLCwsLCwsLCwsLCwsLCwsLCwsLCwsLCksLCwsLCwsLP/AABEIAMIBAwMBIgACEQEDEQH/xAAcAAACAgMBAQAAAAAAAAAAAAAEBQADAQIGBwj/xABDEAABAwMCAwUEBwYFAwUBAAABAgMRAAQhEjEFQVETImFxgQYykaEHI0JSscHRFGJyguHwFTM0krIkc6IWQ1PC0gj/xAAaAQADAQEBAQAAAAAAAAAAAAABAgMEAAUG/8QALBEAAgIBAwIFAgcBAAAAAAAAAAECESEDEjFB8AQTIlGRMmEFcYGhwdHhQv/aAAwDAQACEQMRAD8A8UQmTFbPN6TFRpQGefKsLWTvV87g9TCVxVi1FQxyqy3s9QkmqVYJApN0ZPHQWUeo34VxzSClzYjfyrr+D8QSpEEyIxXm1GWHE1NHBkdK7Ug2sF4Trk75piFbkDykfCmLCAeSSfDumkfBeLJdgAyenOuutbFW5EeYrFqa7gsllT4COHd33UBJ6kzT1htO8FXiTilzViBkwPWjE3qECCtMfxCsUtXc8DBwEc48qpuDS9ftJbg5dQP5hV7NylwShSSPMVGbkiiVclSsUp4g3qxtzV4AU8eaEZUBXC/SD7Qpaa7NojWvBIOY61Xwsm5Y5BJrk4f2v4oHrlRSZSnug/j/AH4UkqVK9+EdsUjE3bslWsOEbCarSmTTfhdriZqetNRR0OcA60TCkmFCmVj7SacOJPmKzcWWJ50pumpzzrHFxm9szS7WYnW29y24mUkZ+NDuWgKojFcg26pBlJIPhTH/ANRu6YkecZqr0JJ+kVaq6j9zgWhUgxIot2yJCRqFcQ5eOLMqWo+pq1b8xpWoeEmKq9ICmjuWbYJQJWnnORW6y0UgBxMR868+U2pJBM+dXv8AEAqABtXPTVYYfMrk7D/FWW06VLBjpmub4lx4uEhvup+ZpStecYrQGlhoJZA9azKk1qDVzSVKMAEnwrCbcnlFaLpeonJLlFc5oh9QOZzWNKQM1Qo0qe5nKTjgYsLlIM1KyzYd0d6pWCWy3kqm64FlF2zKNJKqEirv2dW1ehLPBkbRv+1EDSNqpU2elMrbhCh3j8KIu4AHWla2nRyI1JIqaaYuNJVtvQDqCDBp/U+Tk7wWWV2ppxK0GFJIIr2z2Q+kNq4QG3wlDnUxBrxmxs9Rk1teP6TArz/GeFh4lbGv1L6T2+o+l3GW1J91J9BXkf0scGQ3odblMnSQMA85rkrL24vWk6UXCwOhg/jQfE/aG4uAA86pYBkAxv6V5nhPwjX8Prqe9bV+6Ky1oyjVZF1Mbfii2kwhahjkTS6pX0U4KeGZ1JrgYOe0VyoQX3P9xoBSyTJJJPMmjeG8HcfS4pMBDKCtalGEgDAHUqJIAA69M1OD8IXcuhCB/Eo7JHU1yjGP0oDk2AkVKZ8ctmkvBtiVBICSrcrXJkgchkAAdPGrOJezbluyhbpSFuHutbrCQJK1RhImBG5z0oqSo4X2bAWqDT+0YCfAULwnhaoClA6VSAY57xPqPjRN1ZlOxmOU1j1pSd0sF4KkGuCfKgXbLUOlXW+Eg1YyrUZNZorqU4OauW8kcxQxFMeMMw5PWl1enpv0mWXJshwjbng1hIzW6WTExuaItLX6wTEc6aUksHUyt5a14yYFUpURTR5RQskDA+dRhHaHvAQnIqamksjNX+YE+jy2oaKePMDmBQl8zgAVOOrtpMDj1JwZKgvWMR86vuZJ86vtLPs0jOatEE0kp27ZRRdUIrpMVSgZFNuKWuJig+GtIUuFTnbz8avCS2EnH1UHB8VKvPDAKlY/L+xcSoazB+NGKeMjTmK0S7yolpAAxW641bMSTeEX2761mscVQdEUWyiBUeSFiDUXqJGqMaVCe1bg1Ve28d7kaas8OkQDQXEmCkROKENS3TO8tJNlSL4BEDegFKmpUrRCCjwTbbJUqVba2i3FaUJKlQowOiUlSj4AJBJPQU4DVpkqJCRMBRPkkFRPwBra1tlOLShO6iAK6X2CsUqW6taAtKEEFBJAXqGUkjInAkZzVvsDw2XVvKGG8JnrufgIH81C80clZf7TNfs9s3Zsj31d/qtUjf1A+FHGzTZWRCcuKErPUkbeVW21p21yHViQiQPMkn8Pxqy4t1OumYicCNozNX8nqUURd7McCSwnt3suKykH7M//AGNbs2HbvKff90GEg8wPDpvim79qorHU4A5eOPCrneEypKZPQD8TFF6K6jJVwBFkXCwtxRSy2NKQIGPDoCfwpPccOLpW4hGhpPulStwPPJJ/Ouic4eorCZkcgREAYJMVSuycOCEqSPs7eXxqMvDWsMKdCAKAAxWUoG9O30pVhY0RMDA+e3SlfErJxCJA1TtG/nG9YtTRnEN2czxDvLPhQYZogoVJBGeYODWE2ipA5muhaQXEss7WQeQoldgNBNNLthHYhI3GCaGsrYElJPdihq6bbTiFYwI23VoV1gc+lH2EiSRE0W+ygYEQcVq9akCJik1G06fQmtPrZOyKooa7YIVtgUxtUqmr7621Jkb1G7yUoBJBTVrDGOlLHni1hYnoaMa4qdOEGnXC3fILB793lNC2VrpWDyrW6uCo99OmmHDnQU4jFNUkqXUXEpFyrnwNZq1SDNYrq1fcfBy61nVNMbG5BABMGhg0k7qzWGmElfvYFXlKLjRljdnRADTvQ63AKttXmwAJofiV2gCBXnJycqo27UldlbXEIPSlvEbjUrwq/hLQW5CtqN4pwwRArfFKMkqIU5RsQVKZ8W4SGkoUFTqpZWwi1RK6D2It9dyRGC26J80QR/t1Vz9dt7Bn6sGT9W9JHKHWi3PxA+FczlljH2X4aWLW4+8FD5ED8BRvB7DsmiEj3lSR4nIHlkfCiQ4gFxKTAJk6jzgA/Oaw3dJQk5nOPM1eNRX3NMYF/DrCQrMAYHpv8aK4fbpGpXnB8OZoFnielIQIBIPiflVq7sBsJOJiBiT4f1p3Oyvlhts2FEuqGPs+Cf61cymApxWJGB0TyHrWirjABAAkbAEnwgCiC4FGThKc8hJHhypdx20qSzpBWoStew/4p8h+tVqtykaR76jJPjzV5DYUcRJ1EGBtgVr2cZ+2r5D9BRUhaF7tgDj7KR3ifjH5ml73DoEplBO3T1Bp+ljYfYT66lb+ufiaxc287iVHYcgP75865tMm0cVxLhgXBcTn724+O4HgceNAPWASJzI+Fdc/alJIHeHPwpY/aYlPmU8vToanLTTQE2jnS8NMETNJCVZImByFdLecOCgSnGcj8j0PyocISlOUxFebOM4NIpuQjat+0VuUxyNOl2RAGdR50MjSpRHM07twNOkJyOdc2pLKEiqdi8KKDEVcBqFE3EkjujFapbzipOKvBToKeJ2RUKDt7koMLTHjTi91T4DpSviSNScTPWkcawwY5BuIXCVe7kzQzbYSoHI6014daBDcmCqqnbVS0kkavKmXsuDlD/o67h93YFpBUIVGcnes152ppU4JFSrJuuV8COS9gOpRNnbAmVGBT13h7XZ92O9zrXviQjFs55gKJhMyaN/Zg2frRmj+ChCZESrrWt81rX5VOUo1gqoUWWaSrKU+tGvW5jJz0q6zcCGxypJxHi0O4251nk5N1EthK2Lr64JMHlQtGBntNSqFAg561qhLFdTJL3N2WJ32p/7NXi2Q5GErEf7Sc/MilrKQ4sIROdzT7SlJgAQnHoP1NcrbH0YXKwu3cJOTEZUdoHT1/WjWXgB2isJgBCYOQdjH3jihG0bgwADqdMY/g+Ef2atCoh1YUVY7NofCY+9+FXTN9BKXNGVAdq4YCc8tk+Q5mimVBkAn6x9fIH8AfdQKDBLZk995wkJQNkJ39AOZq1pBTKEK7S4UO8uJCRO55BIEwOdHcEbtkNkTLrypgD8uSEDqaIKtICn175CE+7M4AAys7fpS9Kg3KGQXnMhbhICQrclSvPOkURbI0H/534AWZACZ2EnCB4b86Ww0NWnhAU6VAkwlEHy90ZJ6zt4VemSNSobT/wCUDaTsMdKX2a1IJ7naukSoggJQiTpEnYeQzvV7Kgkgrl57EJSBCJ2icJH7xMn5U1om0HtbCBjkIjHWKjqMHl1PM1hlJJAX33InSD3Ugz12GNzk8qvWnkYnkkcv764pibQtdQAM91PQbqpXf2cd4CD05nzp881jx6ml60RnbqpW/oKaMibRzjzc95IzsQefgf7xQN9a60yn+43B8RTe9a0K1jY+9+tBujSrV9lUao5dFenPw8hUtXTUltYF7nLpOlxM9Yp2nGxobivCBKlcokeB86p4W5qRHMV5MYuEtrHfuMVPGdpqsPQqYrfzrdaBVtqayFSKn1ApwMmlxWYIoh+4IMJFVNt65PXcUlp4RxmysVKSRIzzq67uexY0yNUwYG1bgwg6RmlDQXKwsFUzM8j4VTTSirfyFttUhIt0zvUopy0IMflUrk4+xl2SFZUetMLNZ7OJ54oERp8ax2piJxWicNypCp0POHvxMRNF2KknVJzXLpWRsa3Q+QZk1OWk+gy1H1Omt1awUjlS7iHDtLiSpJjnAq/gZOvzG9dIu4ATCgDPOlhUeeS/1oUFhJTCBypUjhqSSSc9KcucRSk4AxStSu2dCU4BMnyG/wCnrQlJydROcYpWxjwSwSmXIwRj8vT9aLbbjOcGdhKlECEjy3o5TOhuPL8Cf0qltoyIwc6SRMT7zh/AVeJXSjiy1LA0wo9xvvLJI7zhIUE+QkY8qylKgqYCrhQPdzpaQTiT5b8zRNlaBYGkamwQQYyt0qgkjoIJ9BW5IUlSlKhlvUVuCQXFhau4OZSNumwp7K9Qdq3AQtYWcpUVXB3nUBpSDyjVt4USlIQ0FLJablJSnKnnJGNfid4q5aRAdfGxP7PbjfO0p5rMbcpq3QGlpU4ku3SwNLQIPZ+U4SOqjQ3BIhENanlFhqClLSYClDfvmJKldB1qxoSnUQLdgZn/AN1ewOr7uJzk1hwdmoOXMOPEnsmUAkJ8EjmraVGq328pXcyVEjs2E5AVvy95W+dhRuwoJZfBRqJUywBpCASFudAeYG8AZNGMvaU6j9QgnupgFxRIiTidWDAHWg1LUhaVuDtX1f5bIyEEnckbHqo9cVckwsa/r7jEJEaWx5/YTtk5NEDGFuvSnJ7IKKYHvOr898/GPCimrgRABQkx3lTrUY6HM+J/rS9NwUqgHtX8TGENiep2xGNzVbjoBKQVOOD3laoSOvPA2xVLFqxutX99KWXJzOPNWflR/DOD3D/uNko+9gJ+J3OZrHGfZ99hOpaO794QR8tqXcroRqKdWJXU6gZlXiRApPp0K0HKT7v6UyceB3z5kn/xFCcTRqQSN094E428PKR61TlUQkqYG23Opoz7pKfBPT0Meh8K5xnGx0muhRcQpK4nuqn1Tj5xSIcL1al9MAeUTjyI+NY9eG+qCnRaniWQN/GjS8IyaX2tunfnVt2zjr5Vn1PSvSNFXyVXF4BqjbrW/DfdkiKqfcAQUgAjrWnCElaVd479eVRg7GaoPvXxGlNaQABgzVzFmmfCsPN6VSJrpW+UMhUteTipTBd2mfd+VSqU/cBw4GaIdZSB70mtbVqTWFtwqDtW2R5xolsmogZE0wUoBG21L3HJNLGUpNjyjR0FmtIEJOKLeuwEwTNIbFcCilkblWKk4lYzwYfuYB+XWuj9mOBFKe0WO8rl0A2HmTmPAUL7IezCrlwqUCEp2kEydwIGSefTavT7b2OdS3rSQrRnSRpUdzz32B8YNK5xhhch5eTjeLjKWwI0AlQ56lZIPiAAI5ZrS1aSQdcwMnqQNh8eVEOcOUnVM6pzPWTPzoq2spTMGQR4iMzIqsMLJvSqJgpLhCct9oncGAhpCgsz0UZifKrH9MF5aClhrWEMge+oKASqNtMjFXfswAcSSClWrt1ge42G8BI8SJo4sL1dqEJU6lKhbo1QC13BrI6gZ5VR9994yTbyBFtTaw44Ndy6VdgjdKAU7HkOUnxrREtqUhuHbtwJ7ZeYbmMkjZI5Ab70eOzStaQpaHXlrSp5SDpbWE+6hSgITuB5VY7aPJRDLbbiZR3y6Ct1IA1EmN94kxScd94CmAWrXZkpY+vfM63lQUIzsTPdH7orDTQSohlQefOHXSR9X/LyHRIoxkNkKZZWbTcFtTaUnUftBRMLx0NRVtp7jzbiNIy6yDpWRtISdU/HemT77/gZFNrbkFQa7s/5twsaVH+Ac467CKxbpOhSWSW2xJcfVlS8mSlXM/vbYxVyGULASh/tUIx2DhAKumsqGqPCKzctO6gXW092A0lOtSEcypyIwOsYpkzikOoDfdJbZ+zBPaPEnlOROc7nwFMfYnhX7W/pWjSy1CtA2Pgs+J5TS6+1BJWdIOxcUrVByIaTsBkf1rqvo5amxuEtkh1QUBPXQQlRPUkj4V03gGo9um2jjvpK+mZSVG04ars0N91byQATAjS1I7oGRq3PKBkpvYn6Zrht8ovlm4t3lALK8lucFSQB7ucp2xivN7tgoWpKtwc1VTOKWDyz3j2w4OhlSXWFBbDw1IIVKYOYBG4/WkI7yCBnBED+tM/Ze7Tc+zyEhepy2WQuQRoClL0J1EQe4BscSKTW4gSCOkjMeM0VLFmmNyQKp0IQBGwSCehOPlWtv3XdPJwSP4kifmmfgKY8Wsgm2UANhI9M0juXe4lYiUaVD+Ug0WjlkretghwicHI9aysidIM+NG8VaGpKhkcvI94H4VraMpJKjGa8/wAS3FWuS2lHc8gotO7BjNK7N8Wz/eTqQdwOp2NP3XBE4jaud4lbqIkbiSKzaSfLH1klwPy7GRsaAuGlBWF46VpwjjaDCHe6Y57E1fxG4QJ0kEnYDetMVbtkN+KGCAiBgVKRJW/Hu1KG5AEfD0Yzipfs8xVwswYAMVddtpQjqa305K/YzKOMixLKoitCgR41FvHlgGsMJlUEUraWUJyG8EZ7V5DUwFHf0J/pXc3f0fpQlJwSRNcbavFlaVJICgZGK9B4P7eIWUpchBwP3fQ9PCvN1nOcrg8GzSSiqZU7wp5yxWwyvQ72gXGrR2qNBGgL5EEJVBIB9KafRhb3jDL6LntEtpKFNpUZgjUFkZMAgpxzInlXSLZaWn3Ewscvjjp51Q0zH21ECYSpRMY5E5+NdHUko7RpJbtxRxlkLUoiMlIPnGfwqcKtsKTEkjw+6T+VErZjETkf8aI4Y33iY5p+XSrqVQspeKFzVmQoJEd9aSoESHEgEFJ9DWP+n1pUovMOQtUqnuavqlIBiDskgbbGmvFG1AEphImJ5gGfd6Eb1UQ8UwpKX0QAYAC4iF6U7KJwTtzrQppiSZo6i6bTBLdykCCI0KkeOQpRHLFKeztdeFO2a+QJUiSroDKDnlTa3sGlrhl1bLsyGyCE6hg6m1QFHHI1bc9qgRc24ebGCpoaiQerRz8CaS6fa/xgjIAuUPABNwyi6aH2kJ7/AIKKCYV/LBrbhLJIItLkEDJaeBUUeABhaPWs8PtUEkWVx2SpywsEpHm2qFI/lxmi30IX/rbUoPJ5vUpPOe+gBaPURRvp38f0U3d/4aXlqtQi4sUuCfeaUlUb8l6VA+poNLbCT3HXbdZkaHwvRPQheD0woU64e0hX+n4irH2VqQ5g/urGs/GjjZ3cFKk2z4jmFtk+H20yRzrt1d0JvrHf7nK3vCFgBXYpmIDjMEAEZJQdsnlJqj2W40bF4knWlZhSVApX3jGxAiOnhXUnhSEZNs+wrOWF6knyCD+KaGubVJgftCthhxgz/wAQfWnvcqKLUTVPgR+1v0SscUX+1WDjbKl/5qFAwVblXdnSrwiDvSXh/wD/ADncFwB65aS3AJLYUoneUgKiI6+NdPb8MSgyl1oHJlLagr1AVTJmxeUCC44Qf+8AZ8NWa5t0Z3pJPDKeJcDtOHWH7JawVLWCskpUtUSZWY22AApWjgoDQMdPynyrpbf2bzqVv4zO/wDGaxxZGhMGCBERtJoQy6KxnGMdqdnH8atvq1DwI+VcHa5aHlFeg+0LsNKIjAJ28K8+sx9UPKtMlgjHqMrFYVbt6uQAP8iij8AKoftkgkiRPIVjhP8Apjn7Tv4j9KrNxiDzrD4hYorCVFHYmN8dKr1FO4CunWjW7FahISY61EWugEggmNjyrHDTnLjA8muoj4lahfIAn5VrwlgIyRkfOiHTIJ5mgFORsa0KLjhmeVXY9F8OlZqiztpQk9RUpfMiPs+4ldcx3fe2mgn2FxkyKKZycYJqkXRQSk5r0IainHJlx1BEGCCRV5fTg5rOhSyMVaeDrnkKSUY2cr6EevkGMTVC3NX7ord2yCPeNVPuAwAMCk2pcBb9zqPZj27XbnQ5K2+We8ny6ivR+DcbauUhSDv459RyrwpG9dJ7P3CmCVJX6cjSamhGWSkNToe4rYJwN+vMny9aswgpSBJnvdB1ApR7Me0qH2wRhexmMU5aEQdsjJynrvuD+lY1Nxe1lQ17gqZn7+Z642PjFLWeHoQvS26WFgiQcpUNvdUQFbjYziupsHApsA8oOMiaVcYEkhbIdbz7sEjySczHSmhNQ1ElwxHJyVAt24vSE3Nql9IMy0dQEYJLZhQMCcE1rZNSP+juQoCZadJUkA7CP8xvlvIrS0ABhi5WhcD6l0lQnf3VwoY6VddtpmbpgpIgC4ZKsTsdQ+sRnGQRvWqTXC7/AEePgmii8ZacCReWymicB1JC0g9Q4jvt8zJAo6zsrhCdTD6LlGIDxz0MPN77jdJq6z7dI1MvIum42WRrxvpdQIOBspPPeqgxbBepTL9u4ZKi2HEzO5KmJSoDGTSWqrv4Y25vvtl9wlS8P8PC/s6kKadHhGrSqKERZWiVf6a5ZM7pbeSAU/8AaVFHWiQYDd+VRuF9iszGN0gjlvRCW7kZD7Kz4tEZnYFLnTzrk+8nX3kW/tLI9ziDieiVrQrfaQ4jVv1NFh4kYvGFwc91Mx07qwJBPSjlt3H3GDy95YwYnGk881clpe6ktTnr6GSOdFT77QHLvAuSCru9sgq/dR1/mO4ohtmPvHf3gQfhEdeVHNo8U8sJHrFUXJxVotCOVg9xfQNh8BXIcbeMlUR1xAp/dq/vH4Gkt2kQf6j8cUE0mKsZOT9oLsG2WeZBTHie7+Ncs+kNtZ5D8qN4yClxROUBfeHgDCT6bH06VU4kOOp2KEQtXQwe6PU/IGtVp49jRHCMNs9lbJScK0kn+JZKiPSY9KW2MdrCsYweVHcQe1mOQ/HrSVp8dpKjESB4+dY9SSugxOne4qSnSkeZFJnbghyRuR6VF3EImkrtwTtvSy1MYObotccUokAefhWyLEKVGDiq7C7CZCgdR5xV7dwBsc/OpuYqzkPZRpSEk5FSg1KWcipQ2x7Z2Tn27jY7RVVwM6pmawVjpVdaoYMqbCba6UnajTfqG8CliXCK1KpoSi5OxlJoMDoUcn1raEmgk+dbodg9am4vo2Dd7osurcDKdqstXu6ZJEdKpcuJqjVVtK69QJZeB9wL2hWw5qQTHMHmP1r2X2Y9p0XLYKTkbicg9DXz5NGcM4u7brC2llKvkfAjnU9bQWosYZSE3Hng+o7ZfgOW45Dyq9xoEYJT4oPluCIPwrzX2F+lBp5SWnyGVmACo/Vk/wAX2fX416m3ayAQoEHmDI+NePrN6D9fz0K2nwAvNlQ0rQh5MjcBKxBwYODG2CKxbgpgNuEZP1TwJgHklfvCD4mjFNpnJI80qj4xHzrIZBEBSVeEg/KhHx2m1SaO2sBVZtqVqWwtlwmS4ydyMHvIyR/EOdH2ilwNNwhWftoEkZwSkp/CoGinbUPWfxmtwvOYPmAa0R101jv5FZY4wpQ+sZaXOJxtywofmawnh6CM27Yk9EYj0q1tSZwAOW5HrVoczvXedQMmiLRIj6tIyTy3q0NJH2R8Bz61nX41W47S+euh1Nm7rmMYpdcuTVjrtBuugf3HzorWbOqgS5Vjr8FfI5rm+K8Q0iEgFR5ZA8yDTXidxgxv4gfiK5m6e7PJklRwBkqJ5Ac616csjRjeTn+L2/cCN1OGM+OVH4SZ8K5O04gbdTjS5wogKjeMA/DlXY8WukMJLjplwggxkJn7CI+0Yyfy34NV+Xn1KWkjUSY38q16rcYquRlTYab3VhPPn0pXcN6FlKleKa24pdRtjPKl7mrSFTPnWdw3cnN1hByL6Rpk1sAUgkjPKgOHNlS+eM09dclMHNLJJOgRbkrYB2UDV86qe4iEq1JgkdRIzitrp0xpnb5UNw6zSpQKz3ZijpQ3Pcznbe1DBi/lIwqs09QwyAITjwNSlejbLbfuce3YnTJG81U1aFQJp6GTpJPXboK07MBHu+tL57zkj5SEIaNaU0uWRyxQa7bpWiGru5JTg4lBTWKzWezNVTXUmjWpUipVBiVKlSiE2QuK6T2f9uruxUCw8Qnm2rvIP8p29Irma2SJqc4pnJpcnu/s59O1u7Cbpssq5rR3keqdx8672w41aXQ+qdZd8AUk/wC05FfKyVISBKSepH60TbuhKwoEx8xXjeJ/CNDV9UcP7f0VjL7n1Bf8AStJCFuMK5KbWoR/KTpPwrhPaL/ELMqUblZbEQ4ttKkGcDUpIlB5d4etedMe3F40Iau3gnkCsqHwVNWcR+ke8dt1truVK1iCIRBBwQRpqPhPw/V0Z4mmvZodv3Om4X9K1ylWl1Dbg+8k6cTyIJBr0zgHH2bxBLLqVKES2cLHmn89q+WW7tQEA1vZcSdZcDjTim1pyFJJBHqK9jU8NGaohv8AY+tU30bg4qLvknAj868P4T9OD4QE3DaXFCPrE90kfvp2V5iK6rhH0s2FxAcJtnD98Sgn+ISPjprz5eCkv8yMpndvXO+fh+lKry53zA5wY+INCv8AEmSgrRocETqZWDjrpSr8JrhONfSbbtqIbQpahP2Ig+a80dLwsr5/YbfHmjqXbsn/ACwCPvk6Uj1+15Jmuc437QNWwKioqcII1c4O4Qn7I8d+prhuJ/SDcu7EI8sn4n8hSBV0VKKlkqJ3JMn516kNNaa9PIrm2Hcb48u4cCjACT3R+vU1b/iAgK2ikpNZouCdNixk0Fvvh1XSsvMARpPnQqUxk4Hzq+3tVL6gbyaVrIyleBhwq2CQScGj9Y2Amk5WtB2kGK6Th9hjvmTUdSo8loK8IX2tg2XD2iiBB268h4UAbUBXSeU/OujNihM4HrS27YEqgCfwoQneEh5QoFVdlJgGQNjUqxHC1kTE+lYp34mKO8vUeTdaoMDnM1ltSdETtNbucPWMgE7ZHj18OVa3FqsAyJ8v78KxuKfALZUWwcmBFBuNc/Gjn2FIgqSQDiYo3/CO6CQQSJ9dwPnR460LW4QLaBORWS0Ixypim2KzAFUu2a0xKSZPIT+FMnIRxQH+z9dsRVRsiVQKZBnSqSMbeVHJZBVIGIineo4i+Wmc+rh5iqHrcpiee1dkbBKkzG1c/wASZBWEjMb9PKr6WpJvLwCUUlgVaa2cx09KNNoFg6RBTypfFa5JIjzkMcuk6EgDvc+lUJdABEb1XFbBAgmdqk0uo8W0E2CQpUKJwMVTdNBKsGRWGVd4RRVynERk1GT2zHS3RAKsLwiNInrWXGCBtVQFaFJNWJKFcmUbidq2fKdR07cq0qUxxlKiNseVZQc5rWpQecAJUqVK4JBWzZgzWtMLHhusSTHSknKkck3wDpYK5I/Smf7bpZCIIO1BMcNUVkTgb53FdAxbNgAkYEEih+RbTQPwzhiuz1KMBWwP6cqbcOfPapSoahBwFaTg7g88UBxDiIJSluTJ3HL+lE8P4gNXeT3kwJHQcxSzaSrqVgkmGXnDipZIVpB2TvHhPOg/8PIJ3Oc+Pwo969JMYEb1daKABO/p8azNuzQqN2Ed0QI/lFSr0vlWQMHxFSpeU/sP5jF094+R/KqrkZHmPzrNSvKh9UPy/liy4kH8USCy35//AJqm5UdAzy/SsVK16v0IhHkTtnCvM0wYUe4OU7fzVKletpdCLBuKIHbKED+zWLHf41KlY3/Y7CLvn5flSZhP1ZPOpUrRpcIC6gvBh9ar1pO/7x8z+NSpWmHCIS4NKzWKlNLgmy9jeindxWKlZZfUWh9JXcHvHyoOpUq+lwDU5JUqVKqISpUqVxxKlSpXHG7IzXRo91PlUqVl1fqRXTB2/wDMNFWnv1KlLfqHMvpAGBGeWOdC2X+Yf751mpQ1PpQ75GixmuiUdv4gPigTUqVbR6hfAZaNDQMD4VKlSsj5Lo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19462" name="AutoShape 6" descr="data:image/jpg;base64,/9j/4AAQSkZJRgABAQAAAQABAAD/2wCEAAkGBhQSERUUExQWFRUVFxsWGBgYFxocFxkYGBgXFxcXGBwXHCYgGhkmHBwbHy8iJCcpLCwsGB4xNTAqNScrLCkBCQoKDgwOGg8PGi8kHyQsKSwsLCwsLCksLCwsLCksKSwsLCwpLCwsLCksLCwsKSksLCwsLCwpLCwpLCwsKSwsKf/AABEIAOIA3wMBIgACEQEDEQH/xAAcAAACAgMBAQAAAAAAAAAAAAAFBgQHAAIDAQj/xABBEAACAQIEBAQEAwYGAQIHAAABAhEAAwQSITEFBkFREyJhgQcycZGhscEUIzNCUmIVcoLR4fCisvEWQ1NzksLS/8QAGQEAAgMBAAAAAAAAAAAAAAAAAAECAwQF/8QAKBEAAgMAAgIBBAICAwAAAAAAAAECAxESIQQxQRMiUWEUcTKBFUKx/9oADAMBAAIRAxEAPwC8CaXOIc+4e2SqZrxG/hgFQe2ZiAfaagc3cbZ3/ZrZIG10jrOmT7b1zw3LyIgMUh4bJ8QLjCVw0D+65r+CV5f5vxR0S1bX65m//kVrbwgnTYUVtYFY2oABrjcXdnPeZR2WF/8ASJ/GuR4Wx1Z3I9WY/maYWwwB0GlcMXZgUDBq4Jl1W46x1DtH50W4ZjMUPmKun9+jfWV0+4qEG6HYkDTtI0os17O5A0VdTQBPwvFQ2jAo3STIP0PX6aGpwNK3EsUrIV0CnTXrULgXMbBoBZ7YMQ3zCCR5SY7bH8KNFg7VlcMNiw4kSOkHeu9MRleGvaSeZef1tX3wttczLbLXHnRDGg+uoH1IqMpKK1koxcniIb86Yp3d7Xhm2twpkMD6Sxbf10A13inLhXF1vIrbEjUdjJB+okb1UOBtNiSouWgtu25us6rAKRITTcyAB3mm7DYp8PbLCGZVLGflHU7fyrrt0FZqbJPWy62Cj0iwKygfLnMYxFoM+UPJXTZo2ZQTMEa0cFak01qKGmnjPDSNzTzy1tmtWlZHRsrZsktI8ptiST32AinbEZspyRmg5ZmJjSY6TVWY7lTEI73ry27t1gYPidZmdVABI8ogjp2quzl/1LalDdkPHL3NQxXiHw2torAKX0ZpEmVjyxpprvR4GqgwOKuYa5nts163dd2uIfKyFYDsA8R5pA2DAAaGrR4PxO3ftK9tsyn7gjQgg6gg6EGnXLkv2KyHF/on0E41zZaw0yGcr8wUaLOoDE6A+lG6qjjXC79u4zNYbzGJQi4XYzmuQxgadxppSsk4rojBJvsccDzrbukqVNptQjORkZgO4216kRrvS/wjmx8KpW6huO9xndxdRpJgQAmaBoB21pRxGFRFVQZZwcwunMEUjzEFZytm2jTzV2wOAe2q3AyKQ4f+JLrIygZHP4n07VQrWy3gi6bOIDDSutJPK3MILlLvlb+UHcjX5gNAdPpqKdVaa1RkpLUUNY8ZV9q8RiHLb5idfWmNcb5dag82cPNu/nAhLnbbOBqD9d/vUO3ivLLGNNKBhvDMDtRNLoFLHD8bBmaI/twP1pgTMXjAoLEgAd6D4nj4bRFZ/wAB9zUZrZxF4IT5V6T17/XpR2xw5E0G09aAAX7Td/8Apj/8v+Kk4XjeUOtxCpY/NuOg3ij7KvYChmMI2iZOlIDq2R1J0KggLB0PeodzGKjhMjAETPSe5M+23eoFx8ikrpPSCQT00HWu3DsUznKw1A79P+/pSfY0GlxIR1AJ13/MfgaZLbSKV+IWgMjzpoCfpt/t9u1MWCuSgqZAkVQuMYrcxLsMxu4l8wmNEOiyOksftV9VXHNfIRNy49t1C3G8TKwbRz88FQdDvVF8ZSj9pfRKMZbIGYThFi7hWuqWAYZwmY+VgSpUxoRmGhjrRjGJ+7eSFHyGdiJKkbzqB0pc4dwPEW2RGdRbQnVPMGBZnE5ipkNGkbUycJwsAJcY3xr/ABEBOszuT39um9KuDzGRm1uoVcNlXH2vCafDuCCBClWSCAB0y5df7atrg+ONxdaXU5aCfwbSoP7VAPudz96YeD4E211qyuHBYRnLkEqj4jBK+9SKyrCAn8ycoBgz2l8zAJcGxe3mBYA7Z9NCQdgKTcNj7uGuG9h1gG6UIysLV9Rs7MTC3BEFoGrajQirU4vxVMPbZ36KxAmMxVS2UE6SYqucbi7eKU4jDK4YWmuPaYeVHdgskHSZQsSP6Q3es9ke9j7NdM9XGXoe+X+ZreKU5TlddHtto6HsR1HqNDXbi/ChdhszqQCPKRqDvMg9qrcXc9w3VXzW0RUu2rhViSQbrgucrKGLTIy6qD3o7w7na7bui1fe3fUgHxLYyxm03nKxnSABqCBNCtTWSFKiSf2kbG8rzmHmAJkddQI1ncRpHY0OPL9zUM6+YDMcpklepG1WdhcTbvIHQhlYSCOor1+HodxVjriyjlJdCDwzhXh/KCWOhYjU6yB6D0p84apCDNvW9vAouwqRU0kukRb0h8VwC3rTIwmRp9ehHY1WvDLxuWgCfMNCNDqNNjVrVXvGOT2sMz2XJDtJUgafQ9/0oYIH2eEeUed1YyYXKUGpGx/QipGH4Q4Hme430AA/I1L4epSMxzenb3j8qc8JbVlBigNEO1hnw7+Juk9dxJnzaRuYn8qJ4ni4ykjt016/80ycX4SL1l7YhSwgGNjIOvppSenDnsvDwehKkjSRsCN6MDTe3xZsugMHSSI1Prt/7ULxfFWDDOrZTMECZgajTX/3plw/A/FXVj+oPQ1BxPCyIV8z5TI/lEnSYXWY9aMDQbZxPiRKsBmnNlIAjMOo01YCifCvKfEbqP7RIPrpBgHf1710wvDWOioADuNYM6ayTXa9wV12GgEa9B2k7UYGka/igbpKKYiCWJCjWdFnU/QH8aMcvYkkkdK1wXAJHmHuf0G/5UWw3DFQeUkd4ijQJla3bQYQaC8ZZgyqt11kHSftrvRGzYGQHVTGpB/EzofeqlanJx/BJwaSf5OT8EQ9K7YfhiJsK3hgJzAj1H6j/atVx6xJgCJzAysHYyOntVnJEcJIFe1rbuAiRsa2qQjKysrhjcYtq2zuYVRJ/QDuSdKAFT4h42PAtjqzXW+T5LY1Hn01LA/6aWcHwy5auJdssqyAHQsWVkJkGQo8w0giPzmZjsRcxGIa63k8otIMqXFtnNLqXBOW5lz5tNtNQASwcGwYuOZGg2+nSqIrnJtmmT+nBJfPsU+L8AS2fFVMyPK+GXyKlxvMpHdCwgrIidOwhOjKrKz2SFCLkzZfDvKZAGQD+/zSV1MmmX4lMllcOCJTOXydHZMuVWPRYLE/9ITHxVtA+WyS6sl0l3kBtysKokeY7n+WqLcUujXRylDWH8Jxu9ZuKtpVV2Dm4iZWstcliFAD+R4ABgjUjQ0xcN+IyHS8mUifNbbOvl+bTRgB3gjsTSJhsIC7eHbLMy/tFovAA3kNOhA1IJIBKLprW9zKpLILJU2iyaEQ3kt3PmHnEk6GZ001ojZJDnTBlx4TGpdUPbYMp2I2rvVbcvcUa1dZg0rdKl4+XxCpYFBuFIB3AOoEaVYeGvh1BFa4S5LTnWQ4Sw7VpctBtxQrmfj37LZzgBmY5VBMCYJlvQAflSZg/im4Ym4tt0G4SVbbSMzEGlK2MXjCNcpLUPf+DJMxU23bCiBVe8L+KbPey3LSqnUrmzKO+vzD2Gm1P2FxqXBKOrjupBH3FOM1L0KUHH2dLt5VBLEKBuSYA+9BL3HsGx1uD65Wj7xFKHN3G7j40rqbNggZR1cjVz3gmPT3pe5kxmVM9vMPlkHvssffrWefk5LEXQo1ay5MEbZE22Vh3Ugj8K7NYU7gVSfCOO3sM6sWh3OixoVG5uaSdAe566VY3BfiFhrxVGcW7jAGCfLrtDfoYPQiatrtU12VzrcWM62wNhQbGccTxim+TXf+aY946fQ+lG5qt+FA3r7lnK+ck6a66xSunxSFXHWOljjKmZMDcfSuzcQEf6Q33qFhuHWnEFmYx3j7ACoHE81pgu4A09RmUj8ZrNKycVvwXKEW8O9xy90kHN/xuB6UbusFtsegUn2iaXeD3dFYjczp0kmjeMug28hMeJ+7B1jzAz9NJ96h40k+TY7lmIXeZeMqMtoP/OC2v8tsAnbuR+NGcPxC3ZtKSSVIGoBPTQQJMADakx+XPOYzZwCJbWZ3kf8AetcgcXhyAq5wp2zgAr6BjoQdR+lWNWRkmkVri09Y6LxQK65TNu55l7bwY9J19zRxWkVXHCeLYi+ZxFs2yrkKDlnKWJB0PaB7VYeGMqK2w3OylnLinEFsWmuOYVRP1OwHuaQ8bxxsR85EZPFyi4RbFsyqrAUlyxgEkaBjtBo78SHK4Fn6I6sfpqBuDMMQY9KQvDZ7fiBrgFsW7gJCQRbEpkW3ICzDmNAPWKptb3Pg1UKOb8hTh+KttcIWA2Q6R/SBbMEb/KT54YTGutPXL1gBJ70hcNJJylGUqXzu7TcdhLqsjRrYFxT9QCelP/L5/dipU7hXfnLo25i4MMTZKbOJa23VXggH8YPoaqqzeuFWPiOpKokbRet5M4Kz8nljNEeYDvV01VXMGECcQvoVVlY27gBViwVmVrmoBASV1DaGY0k0rY7jJePPNRoLK63Acp8TxEFzyhWMgAASCJjsPlHehfE0UXjmJUCzpKTmYsYZVKhQC0T6TvTjw/gwJJRFUg7qiqfuAK05h4e1q2hIkMxUggNIIJiCCW1Gw1qr6HFbpcvJ5SSSAHDAty6IID2g6tDCGUGEIUDQTIidIFWRy+f3Yqu+E4ci9cYsSXXUEzGV8oEgAEancZt5iasbgKRaFX1LIma57IXOdOWcRiryuLq27Vm3KDQ5rrE5pBBiAFgwdelKOK5Td1ylgugmGc6jLAOYsCZBOYaiTuIFXDdtBhBqL/hKdqbrTIKbRU9vlRjAdjAMkhhmMHsFgTvodPuCW5f4aeHvcvI58HwyWVj1EESdogQD027mrAfg6HpUDmfhZbBXktoXYroqxJ1BIGbQmJ0O9HBLsfNvr4KiTC4q/iHdc1tnJuuXh7Df3WriaiSVER+VdrnL+LNxWfIbdplbw0Or7ksNdSOxjemXgXLv7MsZcj3YLKBlgCYBUMyhtSTlMbdqd8LwVSgka1WqU+37Ju1rpFX2rQfFZhbS9+6dClwlMjeWMy6MQewgkT61NwvAHR7dxmss4Y3Gy2MqIAVAt22BDT1BIO251FP2P5YR40Gm0+laYbgQMhh71KFXFYQlPl2duCcQe4ddqBcU4Det4r9wJW8Z3gL1aT21P3ApuwOBFsQK8x+EzQQWBE7djEgz9BTtrU44KEuL0Xratauw1wNA1jTXtQvmLiFy7eAtIWVRBfZQ0yZZtNNPxrbF8IljKmSdTuT99PwqXhOGNcbWYrHX4stfLpfg0SuXWezfl3FG3aVbuXMgALAyh7EHp9DFHvGW4uRhodj+RBGxFR7fLwA3171G/wANZGMPHc7R223PprVn0JQ7g+vwyv6il7RtZxSt53KowJALaFwCVzFY02361st5LrMjqFdeoMg9vuII9D7Uv8SfM1sIuYtlRicpzJMFSCIUnuOwqbdcteCiBECBtpAEd9AKtqk5EJpIzlnBAZ7bZTs4uH52aPMX79x2kxFMuAxgby7EbignL2GVSxc6vqFklQDMabDQ1Kw+Aazcn+UmAfsB9PpUqn0KRtzs8YC+fLok+YSujKdarS1YHhrbJBDsy2wLOttATnkKQSJt9iPMBIEirK5wth8KUOquQrd8pBmJ0ntOkxNKv+F27C/s2a4QgQWyXgxmmFIiG1b65dZ2pzWk63iJQWbjkRlYKyjSZYupMlpIjLsP5h6U08AP7sUu4ZFJkqMxOVSIkAE3InfL5DoO9HeAHQjtU4rCuT0M1XfO5CYvPJBNrKPMAPOtwA66CGXU6gAnTY1YlV1z8ScWoWSQtnYgMP3l0lhoToDEaCGNRs9E6n9we5ZvE77kAn6kSa255QGzbGUsfFBAAkyqs23XbbeJjWo/LbecR/SNtth2qTzUniNatDvLaxAYFO8/LnP+n0pv/EjHqQmYPDXP2hXaYFjST0uMCPJ/KYBkdxVjcDabQpcxGrgdGLCIHQaewn8aYuBfw4pxWdCk97CVZWVlSImUvc18428GApGe64lVmAB/Ux6D8TR69dCqWJgKCSewGpqj8dg7vEL9zENItkmOgy6ZV+oAH2oGidxPm3Eu2ZLtpS22VRCjvL5ifagmM5ju3nC23a9cGjXLnnAMxCKZVF9QJ/WJdwRtOAAM26gb6iAD6mmnl7li2loajPEnrqBr+dIZI5f4tiEMO7fLpl8qg/5QMp9xT3wfjhykX3TMI80ZdxOoJifp9qSzZyONf+/7Vx5jwQu3l0DAW1XTfMSxO/oRQBZt3jFlRma7bA7l1/3oRf5/wa7XGf8Ayo5H3iKSU5b2MT2j8tKJ2uWVBMwJEa6x94/GgQes89YF93K/5rbD9KOcPxdq6ua0ysO6n8+1Jj8u21A0E9fXaK8s8MNtw1lijZZMbadNdDr3oDB+Y6UscaxVmQjvcBH9AEZm1La9aKcI4t4qjOAGjUdJ7j0/70qDxjhAzZgmYdiTGggba/jVdsXJYiUGk+wfwDGLkcQpa20Zo1CTldh9N/SpHDsPF0liNNSQREddtNKHYTh7W2Y2lyFzLZZAJ66bCep3PUmp+C4Q7GGBUekD2iIj0iiEZRWBJps4cHuQwMj5iSTrIRZMfcU1pfS4I3kajr70sPgTacwC4ylfMFgZiCSMoBBMCdelRbHjJcLh216QI2j8oquMZx9Ik3FhLFYjOGtEM0MYgAmQDlJnpMGRt6VC4nbl88ZmBhQVJBY5lBlVOUgXG1Ogkn6aHidvDBr2IYInrux/pUbsaROK/Fa+zn9ltpattt4i5nb66wPYe5q5tL2Rim/RY2Bt+WQrOVfMFVgCdxEsQI11BOoohwZyHIIgwJG8Hrr1qnsF8XsXaP8ACw7fUMCfXR4o/wAI+NNvNN/DFSdzbcMPswH50ckHBlv0ncW4rhxcveKcnnRH8RSFAEKpkiCGzsZmIX0qXw34i4G9EXwhPS4Cn4tp+NFMQ1vELCXEb/KwP5Gn0xY0BeGXFF85CCmuUjUFRMQev61lriPig3Tau22838RChk+VVAO4CiZ2lvrU/B8BKPmmanYvhviRPSngtAthGBUeEzBlJ8QZcqHMpgyZ6dAaI8CfQiiIwoy5a8wuDCbUxEisrKygBb+IOLyYG4AYNwrbH+ojN/4g1TV3jl9RktkhFGkTDT10Hfue1P8A8YseQMPbGxLOfUiFHtqaQ8Jh7twTaRyuZVBAMFjsB0Hue59aRJHHCGbqNcMszak9TqPz/Om/B43IvrGn4frQhuRrxLMbltXDjIpkqQrDzFhsD00M+kiug4uEuGy1s5kknMYGh0n3oAYluKiG9dJ0IjTUk7KPtr70KwmOGbOdyzNGvUkxXn7QbqwSW10nYT2HTSfahuOttb32IMe3T70gHLD8fVdgDU5eOydV36dqruziDptRnCsY110/7tNMBixeOkLlGp3Nb4bGyUUxtH3oBicSRaMECBr37fah+D4jLqZ36/760ANFzHfs9xD/ACsQpI2BJ8s+hJCz0JFOvDsYLi1WeOxC3bDrOriEEic2ZSIjoImegBpy5euHOR60ITGQWB2reK9rxjFMRq1oHcUq8+822eHWM0K155Fq2ep6s3XIOvsOtJPNvxPxF3OuFcWLQkI4E3bg2zCdEXt12pK5p4bfuYfDYq6bjPdTzB2ZiAC2V1zEkAhSY21BFQ5p+ifH8g7iPG7+Nv8AiX3L6wBsqjchFGij/prezZLzpoNv+KhYB4A9dZ7ajWiNq7DHt29O9Z5tmytLDa/hFlVAjNqeunrRK3w9EA0BPeKD28QPHE7KIHvoKPIcw/AVls1YaK4pvSK+EB1EA+mlarhSDuPdf1FTBbj3qJiyFuJ6zUE2/Rc4pdtGmL4ldsDNLQCNVdh1jvT1yT8TGUi3iHL222dvnSdsx3ZPU6j6bJXEsF4qFO+oP5Vxw2DLm3aQeYeXcZtPTfbXtV1dj6z2Z7ql8+j6Ts3gwkGulKXKN5kVLTGcqgT9BH/FNtdJHKZleGva5YnFJbUs7KijcsQB9zQBWfxFVLL22xFs4j5vDAueGIBX+IQhZtxsQN6g8s8fuYovIW3atKFt27a5UXPMkakliB8x7nuaHfFHmq1isQi2fOlpSub+Us0E5e40An7UZ5Q4ObNlQyxcuEOw7aQin1C6n1akMc+GcDDAM1Vh8ROIrax9woq3AqhGDCQHCjXSJ7b6R6VcdzECxh3uHa3bZz/pUn9K+fXtvezEgs7kk+rMZ/EmgEMmD4kY8otjby+GsajudfxrrjfCvqFc+E5kqRJtt01B1XXt6aVEscPeyfDYjxFAkDYwB5h6agzRLhfDLd8ObqklHypDMpUkZmIIOpMrvO1IYG/w5wwQsqncagkjuPv1qaMM1oB3xKqpMQUBJPZQsSd+oipXF+Xnshr2htJ5pJ84EDUx0BP6wK5cF4YcQni3NVnyLOmkgsf0pgTbnCPEWUuF1MykKpM9QddfTT61FwnL1s/yEzI8xkztsdj7Uds4VbYzNCqpgx0+n3rs9pVt5sxzQST3nU/SgARY5aQ+kdhTBwnGGw4znOpiWOjLPVj/ADCdO/1oNaxvZtJ9a7/tviNct6EG316ZpAH4TQBZFq6GEioXMSucJiBbEubNzKPXIYofy3fbZt+v160wMJFMifMFhjfKoozMUkSwUSO52Ub1I5kttbCfvjfFsDKH1yRAGX0jaenSj+N5WfCm+iFYN0hZBzxmcJl6EwNR0EHrSbxPHqy+Gkkk+Zj1j9Kx408Rp3VoLS5mEdQSfxmilu4Y79qPct/D5rqh7xyITIj+Iw3BSR5R/cfWAaF8V4EbGKuWlbRWGUkbqwDKTHWCPepy9aEW9z5IWMQ5LbAEEsU+vrTbwrghJyu+qqMwUxB6Cep+w+tC48JgrFT4RJ3mWIhY+8+lEuXC/jOpMlgWMGZhssT6GRWG2bcejZXHH2wzZ4DbiQx99fzNQ7lq0JzIGAMEwJHSf/Y1GucW8G4yNP33+k9aEXcaWvE5iM4bTvEED7TVMISk9Zc+iRjL5tkjLIkhdemhAPrBFHuSsJne5fYar+7T0LCWP2AH+qlLF4mWyn5ZUkdfliR/tTnyLiwrtYbfRxp20P3EH/Se9baYpSWlPkOTg0WhwHAZRmO9Gqj4EDII7VIroHKF7nPil+1aC4ZGa7cOUEAkKO87A67nbU9Kr3FchXXk4jF5rjbiGeO4zM2tXBdSQRQ2zwNZltaAK44HyTZw7B4a9cGzOPKvYhddfUk/Snfg/CSWzNR1MAg6V3CxQAG5wbLgMR/9ph9xFVPyxhf36f2zc+sAx/5FasD4i3btyybFqPNBfzANlHmgAxK6CSD6RrSXyzhHt3XV11VMrHfKSVYagkSR6/rSGSOa8IFFq7sSCs+qkEfg0ewqdyzLAzr+8/8A0SvOa/EItqLZNpQ0uNfORqDHywF6+ta8pIwtgsfmaV+gAWfcg/aj5D4H/HcFt4iwbdwSrLDCSJHaRrSVxzCHh9l/DIVB5bS5ZgsRA8xMwJ+1WJhvlH0qvvjExyYZQQJuMT6woH6/jTBFeXuLXTcQuSxdh5j19CJ8pmNtKbcZxIrYBIEO2QmRA0J69429agHktjbDrcBbIGyFT0ykRrE6k+1SuVb5YgE92B9cpA/9U+1IYM/xdFP8QGToAQW30Hl2+pij/BRrmI8zET9BrHsJP3pW5jwzLjGZkKhnLdO5Vj5SQfNP/MU3cLUEZv7QAPRiZP8A4x7mgBs5bEkmmShPAMLlSaLUyIr83copiEuG2PDvOhUXVkET3g6jQA+ntVXcB+Gb2L2bElGVdQi5iGPSZAgA799utWRzVzrfw19LdnBtfVhq4LRObLl8qmPqft1ovhQLwm7bFtv6c4f7kCJ+9Vpxk8RPuPYK4Vwo3DJ2pK+I3LrHilgW1H760JJ2m3mzTGvygVb9iwFECk3i/L99+I/tdw2xZtWjbtKpYuSwYEtoANWPfpUprVgovi9KmtWj5iRAEqDHyk6l8x3I7mteD8IxrTiLYDoAVkuiEhdSFUkHT0ETNPnFuXnvXIKFLIYszZllpOYqirqJ0HmAjvpqYwfA/Et+Gg8NQuVco0XqPqJ36mT3rJCl4+SNU7084sQcLwVsTdKO8ZRmciDAmAFnc5tJ2EE9NW3Bct2Ldp0yKLZBNx3Pmga5i/TLuIgAjahfBuHNZxbgyAyEN2zIyAgAmek+5p+v8t2sXhhauFwmYMQjZS0fysR/LOvsKn48VwI3zbn+ip+A4NTj7ZHnRVZ1zDfKG8NiPQwYpjwmGC4+5AAzISPQnw3I+nmMVry9w4eNduqpRATZRSpGmfOdxOgyjSdz2otwrh99Q93Em2bjmEW1OVVmSTmGrbD6CnCDxf2OyxOT/oduDOTbFEKgcHtkIJqfWkyGVlZWUAZWVwxuMSzba5cOVEEk9hVV8w8/372bw81q3sqrpcc6ASw29tp61TbdGtdlldbm+izeKYZLiQ4Q9PMB1+tAbHBg2ispA6KRA9hVXYfFHPBLGOs9dZ366ESdh6mameKwyjMe5A0J00mO5+wj3wy89qWcTUvE1eyzeJYCyVyE285GxYBiIg9ZPao3C+FDOIKQsCFKwANAIG1V2tolh2JOZup9FH1ga+oqQmIaSsSxEqoGoC7Qe8ySY2B9Kj/yL3/Eb8T9lzJA0pE535Vu4i8t03PKsqBm0VTuQABr9+mulcuU8QbNy4Fc3FZQwZjLrGmUzrBEEe3fR3tgXUBPWujVYrI6Y5R4sTbto5LhRZIWFBmJiFmAf0E7kb0H4JgzbgBYCgjNI3mIEMes/arHYWbEZnVMxhcxAkwTAncwKD3Es3bjZbyEqfMM21TbS+SOMT+Y+VWZvGX5TllQusjfWYA9I17yTU7h1mFXTXoOw9ff8PrTxYsW2UoGViAJAIJE7E9prha5fUNNP2DCGBWEX6VB5r4wcLg798atbtkqP7jov/kRRVVgRSl8VQ3+GXspg5rWvYeKmtMQv/DJ7l/Bi54pZ3c5ydZIVRrmnXp7U3pZVL5WegNKfwa4Q9gYxG+VMSbaj1QeYj7imPF2mu4ohWyRqT1gTsSDGsawdJ+tYPG8WVNllkpbyfX6RZKzmkvwM6jSud6wG0NCMLiLng+FcuTdhl8VY7kBhIjMBodIkHTpXmCuNYe5muG4jFSsksU080lu+hjYa1uKwle4crCIrfDYMIIFdrdyRNek0wEvFcvMl69ecoxuN5MoaVUmTMmM2ijSNqJtxn9ltoXQlCYYg+ZZ2bLHmWdDBkdqFcZ+I1hXKohux/NOVZ9NDI9ai3viHZu2ijWDqNBmUqfeJH2rLK+uKxM0Kmcu2htxGGS9lZWBB1BBmR3FSP8ADVMSNqQ+W8Xa00YMmZiczaloHmg+bpvMaxTnwrimfTeNJ+kbx11H3qVN31FpXZXweBNEgQK2rKytBWZWVlL/ADI+NQi5hWsZADnS8GHWcwZfTpSbxaAC+KvE4spYU6uS7fRR5R7tH2pM4Rw57uYqmY2xpO3ygx/mJkUeucOfGN4+JOWQvyiAQNQLczpuDOoKjeYo1w/AFoVVyoNIG0Hf3PfeudKmXkNy+Pg2RsVSz5Em9wh1ZVNtlylbZ0PzMbes/Rj9zXmFWSs7nU/fSPTUU03OEeV7dy87AZtA/QEjKwyaH3BEyKF4nhxUhC5YMshjAbUsdIHRprBbU418v9Gqu3ZcSDetsAxQfIhZe2hKsT9P1o1wPAoyK+zhZaZzAgsC0DTLDbSNQPc1wlLaXMrIJOjERAYqofKCNFYiSDOutcsRw5kuGIWwpNtQoyqXjeBuF21OkNFaK/H+jjmUzu+p1Ei4SwFbNtBOx0ZSJiIkGfpGuppq5evEpHao/B+GK6a7114ri7eGtOqsBcNtnUdYELmH0LCulCuFKbX9mNylNrRX5542ly+LAAItSS4gsrMI8s6afjqNN6XFwqsuVTOc6DUHsJ1hTJkaxBrpw+7aFwtezLClgwOzDUZu4O3vW3Aby+PbF4+VzMQoEEQpAy6rIA001rkux2S5fk3cVBcfwMHLN82DdEQ2ZQRGw80AGBIBn/c094S7mUGku7fW5ddkBCkWYBHTIYI9OntThw0fuxXXoWQxfsw2PZaSqV/iQ4OAuWytw+LltjIjOQS6mTlGgETJporxhVxWK+Nt2LKi0PEyu7XWNsMzFy2bUptJ79BFecMxqm+zsCAyxBUyJjcCT6e9TcTwDMxM11wXAwhmo53ofGEK9i1VlJIOVzIBmRpr9TrpvrXvEMUhDFToygjcGZYkEESDJNTL3AFZprx+XlNPBnbgeJz2/pW3HcNcuWXS2QpZSpJ7ERprWtm5Zw2VHuIhecoZgC0b5QTrFSG4nanL4tue2dZ/OhrVgtzsqscj3lYfI0MJCmTEiTEUYx3JKMzXBcKZmLZMgCrJJgHN2pnw17C4l3WzdV2T5shkDWNxodexrlf4BcP8xjtNY34kfRq/kyfYi3rz2bjYe2geDmLQ4ZoWYGUgxuPvR7lzGXAjswKwQFSD5RqSfNrGwk9qP2+Buo0Oo1HWPvUT/CbpJ1P6UQ8Zwkmn0hTuUlmDHw+/mQE1KqFwyyVWDU2tpmMoTzHhrly1ltgHzAmTGg1/Oi1eETUJwU4uL+SUZcXqFA2fEdV7ATG0/wA0e80z4PBhFgClrj+LfDX7YtICrAliY3kAL9p29K5XecrsNlRZDZPoYmN9T+FZ5eTXW+D+C1UzmuSO3E8GLbXizOFPmElmXzNJyqCcsHQ6dqFcWCjwHB0KNr9iN/rTNhsQb9lBdgXCoLAdCaj3uXcwhwGA2nptt9hUbKXZW1F9PsddihLWc+DWAbrTqDJH0OoP2qZxTAGZBMQQF/lljq2mvr7Co/DcM6ONNAIEDpJP60xMkjWtLhyjkilSx6he4LiiDB6gT9Y/XetuP8Gzln8QgMoUrlBMD+knb7GveIYBkOZZI6DtrJotgmLIMwqKr2PGfeEnLHsRAHA7ekq7kdWbeO4UD8IqYnC8zBhbEqZB66a6nc69NqJ8zczJhiUtor3dNGMKM20/n6CuXAuYzcxF5WKNbRU1VSALhJzKCT5hH5UlRWliQOyb7bIdm1kGVVMQBJOugA+nQU3cKcm2JrsllCJgV1VQNqtjFRWIg237Nq8rAa4Y66VtuyqWIUkKu5IGgHrTEK1/4n4ZMYcM2gBjxcy5NjProwIP0mm63cBEgyPSvlbmLhj2Lz57bodIJVlJzSQxB2JHT0q7fhtxovhMOCZ8gX3UkR9oqxpZqKoSetMf6yoWO4xZs/xbiIYzQSMxG0gbn2oLgOfsPfxK2LMvM5m2CkKWGhHm2Oo2qD6Wss1bgofHzC2xh7F6SLoc21jqpGdtekZR9/skciP+0FbLspOuVSoOgHWdAPYk1ZPxs4IcRw7xVInDv4h9VIyt76g+1UTwXivgMxjUiMwnMvWVjrP5USc1B/TeMhKEJSXNdFscv8ds8OvXLa28ock3GG65IGi7ZZJMCN/an61z5gsis2IQZhImRP3FfPlziDYoXHY+b5mYwJMAHRRqxgdO5NCvGJAEkwOpq/jqXL2Z4zcW1H0fTdjn/AO2UYm3PrIH3Iijtm8rgMpDA7EEEH3FfI/ikn2o/wAnc8XcBeBRi1tiA1snysOpjo3qKi4fgtjY/k+nayoPCuKrfRXUyGAI96nVUXp6ZQrmHjJw1oXAmfzAETBiCdPXSPeitL3N4tulqy2r3Lq5FkiSu5MbKAZPsNyKhN5FtEorWJ/MnOK3wivaCgkrOcMRMg5gFgr8p0nQ1xxGAewZu+YvcbwhlYSMoh/MoyrsCB2rTifB/Cxlu1Nsk2bkALpJAImSSSTTLewds2rZQEZ7ZYySWAAByrm21rkWPnrkuzeshmejOB45TFxmjTzE7CNJnYCnJXHeqS41cf8AZ8TbtkSy6AHdQUlR30n8aJcscUYJmus0jLZSWgAqP3jgdNQdfSrKvNaguXfwVToXJ4W7Fe0O4bxLxCQelRubOMnDWCwZVYnKrNsDE9dJrrGMMOR1j3rwMI3EV894rmC9fuTdYkyNSZ0J3HSPpU61xNltkJcYZ+gYjywTMe4n6UtHhvznxUviLrA/M5j6AwPaAKLcjYnMjITJzZ/vCkfgPvSTjrwLabdKauSlht/5CY9Myjb3oGy4sO4W2JPSub3GfTYHtvQ5MRCht+2k/rXFuNRJgzEDTT86wX/Xm8isRKPFHc3XsiWIbM8abBf5ffTX1JozYu5lBpVbiV19ImdNv+xRC/iXTBX2Ehks3GHeQjEVp8eMowyRGTTelC/FPHs/ELw8QOocxBmI8oH1AAFOXwhxIGGA3IuGfeI/I1W+P5Yu2fPiPLmtLdUncm4Myr/m3ntTF8IuIFb72zsy5vdf+Jra10ZI5v8Av/0sT4zcEa9glxNsw+HMnpKPAI9jBj60ifDnDu+K/aZgLajQQCW8n4aye8d6P/G7mYDD2cKp1f8AeuP7RIUH3k+wqvuSuMvhrwci61shhlQFgZ0Om0jelH1g5r7tPoqxgxiMNctOJW4jIZ28wivlbH4VrV17biGRirehUwfxFfU3J/HLeKw63LRlTproQRoQR3r5v53xi3eI4q4o8rXnI9QDE+8T71BFsvycRwe8loOysEfbX7TG3vUS55RtTBydwvE31cWnKBtCx1QAEZjH9WwH1+tQr/L2NZsjYfEM22oJHsQIP3irnmGZcm3oGtnYmt1PlJ9dK54zCvadrdxSrIYKncGutkSh6UkyySwun4TcaJw4Un5Gj2OtWujSKoX4S4sFbidQVPtqKvXBtKCq5+yyv1h3qqcZicZiMa1+0FVULorPsFXZBGgY7nqBmMVa1C+LcM8TYD3A/Ws9lfPC+E+JW9nBXTcuX7ysCCAJRswQMBp6kmYHeieJstBDKxUyVj5YczCkRpPfX8qONwW6I1Om2pMTvEnT2rxeXX3EA/TvWCXgOW/dm+zR/J/QnYflps+rZEMqR811QQNp8o1G0kiTp0rsvBSpAliiGVMoCwjUMC0q3TMAZ3iaeMBy7/VUpuXENXPwa3nsr/kTBfL90h/9tvWPSmTF4RLqFHUOp3DCR+NcMJwpbZkVOralixFLelacb+HlgZmAa2IJlW0Hr5tfxpFGFsIxm5ccaZTAGvXy7kH7jsavLj/A0xVrw7hcLIYhSBMbAyDpS6vL6WzFm0E/uiXP1Y60w0rXhvJt26udmW0CTAZWzR3Cxt2kii3DeX7+GxRdMt22yZZY5SNjqPqOhPSrEwnLxmWone4KrIVBKk6Zly5h6jMCJ+oNAaRuDOrIA0ZusTHtOtEm4eh3FI/C+IXrK4dy3jC5Z8S5nyqRmu2Lf7vw7Y2Dkwfv26DnDEYnw1tIbZa6AQlyyXymziHyN4iuLbg2xMqDuNIoEOtrBIuwrsVFJuI5vui62HCgG2baZ2e2bhOazmZrYjysLhEhYmCN9ImE5rvF8O1y8vnWzmt2shJZ2KtKXFDuDtmtv5CrZlOUyAVb8YOIi7xFwlwPbAVQFMgMqhWXTqCDR74Z8GC2TfjzXCUX0VSJj1J3+nrTFxjjVi/bNy9hsIx8NrgeVYZvCN1bJZkB8bykFd9QQNYGcPvtYZE8OzbthrioucqWFu/4JS2AnmulpbL6gTrIm5dFah2I3xj4XcTE27rA5HtKAekrMj8j70t8o8XvW71tbMiXGY6kRInT6e9Xna5hTFYO5cu2LRNoBkUvbceZcxBIzFCo+bTQax0oHc4ibZIUYcgD/wCVc/ifxfNaGQZkXw/MektqcuopYDhpJx3FU4fhrr24QnxPDVQZa6wJBAHrBJ2H2qpuSuX2xeKzPOS2c9xu5mcs/wBRP4TV28BLve8G/ZskeeDOeGVLL7Og0K3QPqp6HQn/APDhzaBVWdlAA+wpaSwEcJ4EAAttAq+lMY5dUqB1onhMKEUAVIqI0sPnP4tcLtjiASwDcuFALoQE/vASAug+bLlkD06zTJhORv2jAWcPcUW7qrmU9UdiWIMdDIDD9RVs43hwMlFUMd2CjN996h8O4HkbMalouJRfw84bfs40yhCQ6uToNNiJ380R9a+gODXc1sUPxnLiD+EioCZOUASe5jeivD8J4aAUN6EVnslVlZWVEkeEV7WVlAGVlZWUAZWVlZQBlaZaysoA3rKysoA1yjtXgUdvX371lZQB6VHavMg7DT9d6ysoAzIOw7+/esyjttrWVlAGBR29fvvWBB2Gmg+nb6V5WUAbBa2rKygDKysrKAMrKysoAysrKy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pic>
        <p:nvPicPr>
          <p:cNvPr id="19464" name="Picture 8" descr="http://t2.gstatic.com/images?q=tbn:ANd9GcR7CRfriY9IURVVzD0AerJ_y9AIwMLt0gDtzOOE3nomXannh5V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3505200" cy="3733800"/>
          </a:xfrm>
          <a:prstGeom prst="rect">
            <a:avLst/>
          </a:prstGeom>
          <a:noFill/>
        </p:spPr>
      </p:pic>
      <p:pic>
        <p:nvPicPr>
          <p:cNvPr id="19466" name="Picture 10" descr="http://t2.gstatic.com/images?q=tbn:ANd9GcSwfFM9h5DEeu549RH3jpPlwiA9j2q7yw7x7d-rgpmz4uEe0q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762000"/>
            <a:ext cx="4191000" cy="3352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9600" y="4953000"/>
            <a:ext cx="8001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latin typeface="Arial Black" pitchFamily="34" charset="0"/>
              </a:rPr>
              <a:t>Amazing life !  </a:t>
            </a:r>
          </a:p>
          <a:p>
            <a:r>
              <a:rPr lang="en-CA" sz="3200" dirty="0" smtClean="0">
                <a:latin typeface="Arial Black" pitchFamily="34" charset="0"/>
              </a:rPr>
              <a:t>                     HOW DID IT EVOLVE?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229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b="1" dirty="0" smtClean="0">
              <a:solidFill>
                <a:srgbClr val="FF0000"/>
              </a:solidFill>
            </a:endParaRPr>
          </a:p>
          <a:p>
            <a:r>
              <a:rPr lang="en-CA" b="1" dirty="0" smtClean="0">
                <a:solidFill>
                  <a:srgbClr val="FF0000"/>
                </a:solidFill>
              </a:rPr>
              <a:t>SAFETY</a:t>
            </a:r>
            <a:endParaRPr lang="en-CA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en-CA" dirty="0" smtClean="0"/>
              <a:t>Simulations are best conducted under low light conditions. Students should remain at their lab stations while light levels are low.</a:t>
            </a:r>
          </a:p>
          <a:p>
            <a:pPr marL="342900" indent="-342900"/>
            <a:endParaRPr lang="en-CA" dirty="0" smtClean="0"/>
          </a:p>
          <a:p>
            <a:pPr marL="342900" indent="-342900"/>
            <a:endParaRPr lang="en-CA" dirty="0" smtClean="0"/>
          </a:p>
          <a:p>
            <a:pPr marL="342900" indent="-342900"/>
            <a:endParaRPr lang="en-CA" dirty="0" smtClean="0"/>
          </a:p>
          <a:p>
            <a:pPr marL="342900" indent="-342900"/>
            <a:endParaRPr lang="en-CA" dirty="0" smtClean="0"/>
          </a:p>
          <a:p>
            <a:r>
              <a:rPr lang="en-CA" dirty="0" smtClean="0"/>
              <a:t>2. Beads are a hazard if dropped on the floor. Students can easily trip on round beads. Ensure that student pick up any dropped bead immediately.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3. Require accounting for all items supplied to prevent any items from remaining on the site. This requirement conserves resources and prevents harms to other using the site.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3400" y="762001"/>
            <a:ext cx="7696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APPLICATIONS </a:t>
            </a: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AND SOCIETAL ISSUES</a:t>
            </a:r>
            <a:endPara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CA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3048000"/>
            <a:ext cx="7772400" cy="9848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CA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 understanding of evolution of drug resistance, origin of disease and processes of evolution may provide clues about how to treat them.</a:t>
            </a:r>
          </a:p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029200"/>
            <a:ext cx="8077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CA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Knowledge of genetic variation and evolutionary relationships helps farmers improve the ability of crops to resist disease.</a:t>
            </a:r>
          </a:p>
          <a:p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7526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Understanding evolution helps us solve biological problems that impact our lives</a:t>
            </a:r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438400"/>
            <a:ext cx="8305800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CA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CA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 understanding of how pesticide resistance evolves can provide strategies to minimize pest damage. </a:t>
            </a:r>
          </a:p>
          <a:p>
            <a:endParaRPr lang="en-CA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419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It can also help conservationists make decisions about where to focus their efforts for conservation of endangered species</a:t>
            </a:r>
            <a:endParaRPr lang="en-CA" sz="2000" dirty="0"/>
          </a:p>
        </p:txBody>
      </p:sp>
      <p:sp>
        <p:nvSpPr>
          <p:cNvPr id="5" name="Rectangle 4"/>
          <p:cNvSpPr/>
          <p:nvPr/>
        </p:nvSpPr>
        <p:spPr>
          <a:xfrm>
            <a:off x="533400" y="685800"/>
            <a:ext cx="7543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CA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APPLICATIONS </a:t>
            </a:r>
            <a:r>
              <a:rPr lang="en-CA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AND SOCIETAL ISSUES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CA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90600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SUGGESTIONS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1828800"/>
            <a:ext cx="6705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CA" dirty="0" smtClean="0"/>
              <a:t>Field trip</a:t>
            </a:r>
          </a:p>
          <a:p>
            <a:pPr marL="342900" indent="-342900"/>
            <a:endParaRPr lang="en-CA" dirty="0" smtClean="0"/>
          </a:p>
          <a:p>
            <a:pPr marL="342900" indent="-342900"/>
            <a:endParaRPr lang="en-CA" dirty="0" smtClean="0"/>
          </a:p>
          <a:p>
            <a:pPr marL="342900" indent="-342900"/>
            <a:r>
              <a:rPr lang="en-CA" dirty="0" smtClean="0"/>
              <a:t>2.Case study</a:t>
            </a:r>
          </a:p>
          <a:p>
            <a:pPr marL="342900" indent="-342900"/>
            <a:endParaRPr lang="en-CA" dirty="0" smtClean="0"/>
          </a:p>
          <a:p>
            <a:pPr marL="342900" indent="-342900"/>
            <a:endParaRPr lang="en-CA" dirty="0" smtClean="0"/>
          </a:p>
          <a:p>
            <a:pPr marL="342900" indent="-342900"/>
            <a:r>
              <a:rPr lang="en-CA" dirty="0" smtClean="0"/>
              <a:t>3.Web cast-</a:t>
            </a:r>
            <a:r>
              <a:rPr lang="en-CA" u="sng" dirty="0" smtClean="0">
                <a:hlinkClick r:id="rId2"/>
              </a:rPr>
              <a:t>http://www.hhmi.org/biointeractive/evolution/lectures.html</a:t>
            </a:r>
            <a:endParaRPr lang="en-CA" dirty="0" smtClean="0"/>
          </a:p>
          <a:p>
            <a:pPr marL="342900" indent="-342900"/>
            <a:r>
              <a:rPr lang="en-CA" dirty="0" smtClean="0"/>
              <a:t>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762000"/>
            <a:ext cx="2536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EVALUATION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447800"/>
            <a:ext cx="838200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Assessment For Learning – Diagnostic test to find out Misconceptions</a:t>
            </a:r>
            <a:r>
              <a:rPr lang="en-CA" dirty="0" smtClean="0"/>
              <a:t>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 Assessment AS Learning-  Observation, Questioning, </a:t>
            </a:r>
            <a:r>
              <a:rPr lang="en-CA" dirty="0" smtClean="0"/>
              <a:t>Assessing</a:t>
            </a:r>
          </a:p>
          <a:p>
            <a:endParaRPr lang="en-CA" dirty="0" smtClean="0"/>
          </a:p>
          <a:p>
            <a:r>
              <a:rPr lang="en-CA" dirty="0" smtClean="0"/>
              <a:t>Students</a:t>
            </a:r>
            <a:r>
              <a:rPr lang="en-CA" dirty="0" smtClean="0"/>
              <a:t>’ worksheet </a:t>
            </a:r>
            <a:r>
              <a:rPr lang="en-CA" dirty="0" smtClean="0"/>
              <a:t>, </a:t>
            </a:r>
            <a:r>
              <a:rPr lang="en-CA" dirty="0" smtClean="0"/>
              <a:t>classroom and online activities</a:t>
            </a:r>
            <a:r>
              <a:rPr lang="en-CA" dirty="0" smtClean="0"/>
              <a:t>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Assessment Of Learning- paper-pencil test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80772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sz="2000" b="1" dirty="0" smtClean="0">
              <a:solidFill>
                <a:srgbClr val="FF0000"/>
              </a:solidFill>
            </a:endParaRPr>
          </a:p>
          <a:p>
            <a:r>
              <a:rPr lang="en-CA" sz="2000" b="1" dirty="0" smtClean="0">
                <a:solidFill>
                  <a:srgbClr val="FF0000"/>
                </a:solidFill>
              </a:rPr>
              <a:t>OVERALL CURRICULUM EXPECTATION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sz="2800" dirty="0" smtClean="0"/>
              <a:t>C 2. Investigate evolutionary processes, and analyse scientific evidence that supports the theory of evolution;</a:t>
            </a:r>
          </a:p>
          <a:p>
            <a:endParaRPr lang="en-CA" sz="2800" dirty="0" smtClean="0"/>
          </a:p>
          <a:p>
            <a:endParaRPr lang="en-CA" sz="2800" dirty="0" smtClean="0"/>
          </a:p>
          <a:p>
            <a:endParaRPr lang="en-CA" sz="2800" dirty="0" smtClean="0"/>
          </a:p>
          <a:p>
            <a:r>
              <a:rPr lang="en-CA" sz="2800" dirty="0" smtClean="0"/>
              <a:t>C 3. Demonstrate the understanding of the theory of evolution, the evidence that supports it, and some of the mechanisms by which it occurs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9154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sz="2000" b="1" dirty="0" smtClean="0">
              <a:solidFill>
                <a:srgbClr val="FF0000"/>
              </a:solidFill>
            </a:endParaRPr>
          </a:p>
          <a:p>
            <a:r>
              <a:rPr lang="en-CA" sz="2000" b="1" dirty="0" smtClean="0">
                <a:solidFill>
                  <a:srgbClr val="FF0000"/>
                </a:solidFill>
              </a:rPr>
              <a:t>SPECIFIC EXPECTATION</a:t>
            </a:r>
          </a:p>
          <a:p>
            <a:endParaRPr lang="en-CA" sz="2000" dirty="0" smtClean="0">
              <a:solidFill>
                <a:srgbClr val="FF0000"/>
              </a:solidFill>
            </a:endParaRPr>
          </a:p>
          <a:p>
            <a:r>
              <a:rPr lang="en-CA" sz="2000" dirty="0" smtClean="0"/>
              <a:t>C2.1 use appropriate terminology related to evolution</a:t>
            </a:r>
          </a:p>
          <a:p>
            <a:endParaRPr lang="en-CA" sz="2000" dirty="0" smtClean="0"/>
          </a:p>
          <a:p>
            <a:endParaRPr lang="en-CA" sz="2000" dirty="0" smtClean="0"/>
          </a:p>
          <a:p>
            <a:r>
              <a:rPr lang="en-CA" sz="2000" dirty="0" smtClean="0"/>
              <a:t>C2.2 use a research process to investigate some of the key factors that affect the evolutionary process</a:t>
            </a:r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r>
              <a:rPr lang="en-CA" sz="2000" dirty="0" smtClean="0"/>
              <a:t>C2.4 investigate, through a case study or computer simulation, the process of natural selection and artificial selection and analyse the different mechanisms by which it occurs</a:t>
            </a:r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r>
              <a:rPr lang="en-CA" sz="2000" dirty="0" smtClean="0"/>
              <a:t>C3.4 describe some evolutionary mechanisms and explain how they affect the evolutionary development and extinction of various species</a:t>
            </a:r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" y="1752600"/>
          <a:ext cx="8382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600200" y="457200"/>
            <a:ext cx="5113337" cy="511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1752600" y="990600"/>
            <a:ext cx="485775" cy="741362"/>
          </a:xfrm>
          <a:prstGeom prst="downArrow">
            <a:avLst>
              <a:gd name="adj1" fmla="val 50000"/>
              <a:gd name="adj2" fmla="val 3815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5943600" y="990600"/>
            <a:ext cx="485775" cy="741362"/>
          </a:xfrm>
          <a:prstGeom prst="downArrow">
            <a:avLst>
              <a:gd name="adj1" fmla="val 50000"/>
              <a:gd name="adj2" fmla="val 3815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>
            <a:off x="6934200" y="3352800"/>
            <a:ext cx="939800" cy="2873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050" name="AutoShape 2"/>
          <p:cNvSpPr>
            <a:spLocks noChangeShapeType="1"/>
          </p:cNvSpPr>
          <p:nvPr/>
        </p:nvSpPr>
        <p:spPr bwMode="auto">
          <a:xfrm flipH="1">
            <a:off x="5943600" y="3352800"/>
            <a:ext cx="914400" cy="2873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334000" y="3733800"/>
            <a:ext cx="650875" cy="4016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NATURAL SELECTION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543800" y="3733800"/>
            <a:ext cx="688975" cy="4159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ARTIFICIAL SELECTION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038600" y="4267200"/>
            <a:ext cx="790575" cy="358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STABILIZING SELECTION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629400" y="4267200"/>
            <a:ext cx="650875" cy="387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SEXUAL SELECTION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181600" y="5181600"/>
            <a:ext cx="754063" cy="3730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DISRUPTIVE SELECTION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400800" y="5029200"/>
            <a:ext cx="819150" cy="220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KIN SELECTION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038600" y="4800600"/>
            <a:ext cx="774700" cy="358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DIRECTIONAL SELECTION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AutoShape 11"/>
          <p:cNvSpPr>
            <a:spLocks noChangeShapeType="1"/>
          </p:cNvSpPr>
          <p:nvPr/>
        </p:nvSpPr>
        <p:spPr bwMode="auto">
          <a:xfrm flipH="1">
            <a:off x="5562600" y="4114800"/>
            <a:ext cx="76200" cy="990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4876800" y="4114800"/>
            <a:ext cx="762000" cy="3254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063" name="AutoShape 15"/>
          <p:cNvSpPr>
            <a:spLocks noChangeShapeType="1"/>
          </p:cNvSpPr>
          <p:nvPr/>
        </p:nvSpPr>
        <p:spPr bwMode="auto">
          <a:xfrm flipH="1">
            <a:off x="4876799" y="4114800"/>
            <a:ext cx="762000" cy="9144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5638800" y="4114800"/>
            <a:ext cx="990600" cy="381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062" name="AutoShape 14"/>
          <p:cNvSpPr>
            <a:spLocks noChangeShapeType="1"/>
          </p:cNvSpPr>
          <p:nvPr/>
        </p:nvSpPr>
        <p:spPr bwMode="auto">
          <a:xfrm>
            <a:off x="5638800" y="4114800"/>
            <a:ext cx="838200" cy="838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228600"/>
            <a:ext cx="1513556" cy="5386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CONCEPT OVERVIEW</a:t>
            </a:r>
            <a:r>
              <a:rPr kumimoji="0" lang="en-C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CA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kumimoji="0" lang="en-CA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C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 dirty="0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0" y="4133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609600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LESSON-I a</a:t>
            </a:r>
            <a:r>
              <a:rPr lang="en-CA" dirty="0" smtClean="0"/>
              <a:t>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  </a:t>
            </a:r>
            <a:r>
              <a:rPr lang="en-CA" dirty="0" smtClean="0"/>
              <a:t>           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52400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INTRODUCTION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1" y="20574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ASSESSMENT FOR LEARNING- Evolution survey </a:t>
            </a:r>
            <a:r>
              <a:rPr lang="en-CA" u="sng" dirty="0" smtClean="0">
                <a:hlinkClick r:id="rId2"/>
              </a:rPr>
              <a:t>http://www.indiana.edu/~ensiweb/lessons/ev.surv.pdf</a:t>
            </a:r>
            <a:r>
              <a:rPr lang="en-CA" dirty="0" smtClean="0"/>
              <a:t> </a:t>
            </a:r>
          </a:p>
          <a:p>
            <a:endParaRPr lang="en-CA" dirty="0"/>
          </a:p>
        </p:txBody>
      </p:sp>
      <p:pic>
        <p:nvPicPr>
          <p:cNvPr id="5" name="Picture 4" descr="http://t2.gstatic.com/images?q=tbn:ANd9GcQvvuGRbHyCXgCvk4dfnIp3L0jrD8BMCCeUi3TgGvBtO42VrDB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124200"/>
            <a:ext cx="2582545" cy="177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2971800"/>
            <a:ext cx="754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Class discussion on various misconceptions.</a:t>
            </a:r>
          </a:p>
          <a:p>
            <a:pPr>
              <a:buFont typeface="Arial" pitchFamily="34" charset="0"/>
              <a:buChar char="•"/>
            </a:pPr>
            <a:endParaRPr lang="en-CA" dirty="0" smtClean="0"/>
          </a:p>
          <a:p>
            <a:r>
              <a:rPr lang="en-CA" dirty="0" smtClean="0"/>
              <a:t> </a:t>
            </a:r>
          </a:p>
          <a:p>
            <a:endParaRPr lang="en-CA" dirty="0" smtClean="0"/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 Brief review of meaning of evolution and </a:t>
            </a:r>
          </a:p>
          <a:p>
            <a:endParaRPr lang="en-CA" dirty="0" smtClean="0"/>
          </a:p>
          <a:p>
            <a:r>
              <a:rPr lang="en-CA" dirty="0" smtClean="0"/>
              <a:t>Evidences  of evolution</a:t>
            </a:r>
          </a:p>
          <a:p>
            <a:endParaRPr lang="en-CA" dirty="0" smtClean="0"/>
          </a:p>
          <a:p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381000"/>
            <a:ext cx="76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LESSON-I b </a:t>
            </a:r>
            <a:r>
              <a:rPr lang="en-CA" dirty="0" smtClean="0"/>
              <a:t>              </a:t>
            </a:r>
            <a:r>
              <a:rPr lang="en-US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</a:t>
            </a:r>
            <a:endParaRPr lang="en-CA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4191000"/>
            <a:ext cx="54628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Concept overview with the help of flow chart.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Students </a:t>
            </a:r>
            <a:r>
              <a:rPr lang="en-CA" dirty="0" smtClean="0"/>
              <a:t> </a:t>
            </a:r>
            <a:r>
              <a:rPr lang="en-CA" dirty="0" smtClean="0"/>
              <a:t>complete blank copy of flow chart.</a:t>
            </a:r>
          </a:p>
          <a:p>
            <a:endParaRPr lang="en-CA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057400" y="5867400"/>
            <a:ext cx="519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Students write vocabulary  from text book.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2667000" y="3505200"/>
            <a:ext cx="5206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CONCEPT OVERVIEW AND VOCBULARY</a:t>
            </a:r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6" name="Picture 4" descr="Mustad E-Z Baiter 39975 hook. Fishingmag.co.n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1905000" cy="20574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819400" y="1143000"/>
            <a:ext cx="5791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u="sng" dirty="0" smtClean="0">
                <a:hlinkClick r:id="rId3"/>
              </a:rPr>
              <a:t>http://www.youtube.com/watch?v=ZiEqcQtxuDs&amp;feature=view_all&amp;list=PL2A057978091E5780&amp;index=1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990600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“The Hook”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2133600"/>
            <a:ext cx="60870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--till18.17 minutes</a:t>
            </a:r>
          </a:p>
          <a:p>
            <a:r>
              <a:rPr lang="en-CA" dirty="0" smtClean="0"/>
              <a:t>Ask how many mechanisms they are already </a:t>
            </a:r>
            <a:r>
              <a:rPr lang="en-CA" dirty="0" smtClean="0"/>
              <a:t>familiar with?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data:image/jpg;base64,/9j/4AAQSkZJRgABAQAAAQABAAD/2wCEAAkGBhQPERQUEBQUFRUQFBUVFxYVDxAUFRUaFRcZGRQSFBQXHCYeFxkkGRkVHzsgIycpLCwsFh4xNTAqNSYrLCkBCQoKDgwOGg8PGiwfHyIuNSkqKSktLCksKSwsKioqLCksLCwsLCksLCksKSwsLCwsLCwpKSwsLCksLCksLCwsLP/AABEIANgAyAMBIgACEQEDEQH/xAAcAAACAwEBAQEAAAAAAAAAAAAABwEFBggEAgP/xABIEAABAwECCQYMAwYGAwEAAAABAAIDBAURBgcSEyExcYGyMjRBc5GhFCI1UVJhcoKSorHBQ2LRFSRCU8LhIzNUY5XjdMPwJf/EABsBAAEFAQEAAAAAAAAAAAAAAAQAAgMFBgEH/8QANBEAAgIAAwUHAgYCAwEAAAAAAAECAwQFERIhMTJBBhMzUWFxwSI0I0KRobHRFIFy4fAV/9oADAMBAAIRAxEAPwDS2rhtM1pIkIJ6AG3DZeFqsBbbfW0glluLst7bwLr8k3A3JQW3yUy8UPk1vXTcSt8ZVCFS0W/UCpnKU3qzS2/WmCCSRt17Bov9ZA+6V9s4wqiK4slN406m3bxdqTEw15jN7I4gkDbmvcqKyTT0NxkWFqtpnZZFPR9fY6QsypMsUbzrkYxx95oP3XrVfYPNafqYuBqsFMZaXMwQhCQ0F8TSBrSTqaCTsAvK+1S4XVebpX/mub8R0916dCO1JJHJPRNmGt3CTKeXlxBv8W4m9o6AF+lBjQf4RG2UNzTi1h0aW36MvK6dKy9lUvh1fFCeS4kuu9FoynfoszVwluUDraS07QbiO0IrMWqtmEf9l32cwdWMjc7Vq0t3+9d504CpVPgjaHhFFTyHSXxNvPrAyXd4KuEEt5Tzi4ScX03AhCF0aCgqVBSEflV1AiY57tTQSUosIcO5mTNMbyHFwuaD4useLd0re4fVubpSB/G4DcNJ+iU2B9neHWtEHaWQuMztkZvb82SFFJtvRGjyyiuvDTxNi16LUfrPWvpQpUpnCCsRhnhC+KQsY8tzYB0G68kX6fUtulXjJgLapx9ONruy8H6IzBQjO3SQPiG1DVG9wVtrw2lZL0m9rgOhzTc79d6FjsTVaSypiP8AA9jx77SD3tHahQ3wULHFElcnKKZh7b5KZeKHya3rZuJLS2+SmXih8mt62biVrmHhoEw/My5w25jNsbxNSBtzXuT+w25jNsbxNSBtzXuWct4o9D7P/a2e/wAI6LsHmtP1MXA1WCr7B5rT9TFwNVgiDGy4sEIQkNBZDGNUZMDB53k/C3+4WuKX2NGouzbfM1zviN39JRWDjrdFENz0gykxR0ecrJ5T+FEGjbI79GHtWYwuhDZp7tRmk4it9ifgDKWolP8AHMRujYPu5yXuFE+VefSJd2m/7qHMJbVrNV2UTjtvpp/Y18U82VZkP5XSN7HlbFY/FPBk2XB+fOP7XuWwUUeBSYt63za83/IIQhdBgUFSoKQhf41qq5kTb+h7voB91TYkaG+SrnPRm4gdt73jgX3jaqb5Q30Yx3kn9FdYm6TIs/K6ZppHdlzBwqFb5mnv/CymCX5mbxSoUqYzBCXOM67Os9UX9TkxildjFqr55PyNDe6/7o7AL8ZA+J5DyYnX/vlQBqMLT2PH6lC+sSsGVNVyei2Jg95zieEIUeMetzO07oIzNt8lMvFD5Nb1s3ElpbfJTLxQ+TW9bNxKxzDw0D4fmZc4bcxm2N4mpA25r3J/Ybcxm2N4mpA25r3LOW8Ueh9n/tbPf4R0XYPNafqYuBqsFX2DzWn6mLgarBEGNlxYIQhIaQlbjRnvmu9GNo7bz900kpcZOmqePys4Ufl2+4FxL0gWuCkmYsNzul5mu9Ze8t+iVuEs+m5MGarzdjUzPTc8n3SSe+5YvB2z/DrTgjuvbnA9/sx+Mb+wDeq/Fb7mvU2uS6YfLpXPqPfBmzvBqSCLpjiY07QPG+a9WigBSumVk9W2CEISOAoKlQUhCVxoz31MvqLR2NCYmLaDIsulHnjLvic4/dLDGQ++qn9Uh7gE2cBRdZ1J1DPooYczNTmy2cFh4ry+C9QhCmMsfLikhhpaGW6R3pvcd1+juuTitupzcErvMw3bToCQWFExc4MZpLiGgeck3Adt3arPALZ2pgmJerURm4mbPzdA6QjTUTOd7rbmN7wTvUrW2BZYpaaGEfgxtbtIHjHebyhV1k9qTYTFaLQR9t8lMvFD5Nb1s3ElpbfJTLxQ+TW9bNxK5zDw0BYfmZc4bcxm2N4mpA25r3J/Ybcxm2N4mpA25r3LOW8Ueh9n/tbPf4R0XYPNafqYuBqsFX2DzWn6mLgarBEGNlxYIQhIaQlVjDZdWP8AWxh7v7JqpaYzYcmeN3px3b2u/QhHYB6XIHxK+gxlsWx/gRRg/wCUH9r3k/TJWhxI2RlSVFU4aroWG7pPjSEfKO1YG25Lk9MXVj+C2dTsI8Z7c672pPG+hA3IbEw2cRPU09mKj/8AKprh1W/9d5p1KEKIoAQhCQgUFSoKQhF4xo/3uf27+0BNHF3NlWZSnzR5PwuI+yXmM6nyayT87WO7rvqFrMUFZl0GR0wyvbuPjD6qGHMzW5qu8y2ixdNP4N0pUIKmMkZvD2syKbJ6XuHY3SfslZgZZ/hlrRX6WQXzO9zkfOWrZ4z7QuLW+gwne7+wC8+Jay7oqipI0yyCNvsx6Td7zj8IVmn3WF/5Aj+u3TyGZcpQhVgWc/W3yUy8UPk1vWzcSWlt8lMvFD5Nb1s3ErvMPDQBh+ZlzhtzGbY3iakDbmvcn9htzGbY3iakDbmvcs5bxR6H2f8AtbPf4R0XYPNafqYuBqsFX2DzWn6mLgarBEGNlxYIQhIaQsbjNocqnjkH4Ulx9l+g94atmqDDibJopPzZLe1wUlM+7mpCdTt+iPF7hGus3wiohi/mysYdjnAO7r10extwuHQuerQJY8OYbnNIcD5iDeD23J82LaYqaeKZuqVgdsJGkbjeEfmNf1qxdQfD2yce6f5T3IQhVgQCEISECgqUJCFljdobnQy+cOjO45Q+ruxVmKC0s3VSwHVOwPb7UesfCe5b/DmyfCaORoF7mDON2s0kdl6TdnV/gtRFM38J4J9Y/iG8XojD4N3azT4FvbnMIZesJKLb149EtdToNC+IpQ9oc3SHAEHzgi8HsUvdcL/Mh2VCE5jHrsqaU+Z2T8Oj9Uw8Xtn5izqZvS6MPPrMhy7+8JO4VVBlLukucfmP90/6OnzcbGDUxjWj3QB9lYYqSdVaXkQqmVV04y4pn7oQhV5Mc/W3yUy8UPk1vWzcSWlt8lMvFD5Nb1s3ErvMPDQBh+ZlzhtzGbY3iakDbmvcn9htzGbY3iakDbmvcs5bxR6H2f8AtbPf4R0XYPNafqYuBqsFX2DzWn6mLgarBEGNlxYIQhIaCyWMmW6laPSkA7AT9lrCsZjRP7vH1v8AQ5NnwZYZYtrF1r1FRUvytyZeKO1MunkgOuB+U32ZL/o4O7QlhG0vc+4aGNyjsvAv7wtFi3tLMWgxpOioa6M7eU3vA7Vcp9/gteq+AbN8N/iZjOK4Pf8AqO1ChSqggBCEJCBCEJCPlwSJwrsnwaoliuuDXEt9l2lv1u3J8Jc41LL0xTAa743cTf6huVjl1mzbs9GDYmOsNfIusWtq5+hjB0ugJid5/F5J+EhaC1n5MEp80bz8pSyxTWjm6mWAnRMwPb7UejhJ+EJk28P3WfqpOEofF193a0T4WW3siCqvGqYm+lLGO17QujFzfUPuqIXeaWM9jwukAhIWOUVF9DRdoKI14hTX5kv2JQhCcZ85+tvkpl4ofJretm4ktLb5KZeKHya3rZuJXeYeGgDD8zLnDbmM2xvE1IG3Ne5P7DbmM2xvE1IG3Ne5Zy3ij0Ps/wDa2e/wjouwea0/UxcDVYKvsHmtP1MXA1V01lWgXOLK2FrS4loNn5RAvNwLs8L7hdpRBjZcWaFeS07TjpYzJM4MjaQHPN+S3KIAc4jULyNOodKpv2TaP+ug/wCN/wC9UuGVHWRUNS6orIXx5l7XMFnEF+UMlrGnPG5xcWgHoNyQ03bJQ4AtIIIvBBvBHnB6QsnjOjvowfRlae0EfdYXFLghbFOGufP4PTm45iZudc4fliJGa23g+pMrDilzlDMNZa3KHukH9U2XBhmAnsYmuXqhQ4HU+dq3Qn8eCaPfkXt+YBV8c7oHskHKie1/wkG7uPavXg3VZmvp39AmaDsf4v3Xowuo83UTs80r7thN47irLKZaxnWw7tfW4YqFvmv4HrBMHta5upwBB9RF47l+qz+AlZnbPpnHWIww+54v2Cv3BAyWy2ikT1WpKFnHWTaF5uroALzcP2bfo6BfnlH7JtH/AF0H/G/96adLi0rVipWB87wxhc1uU7kguNzcp38IvuF50aV6mvB1G/Z9UusYdFWMs6p8Iq4pWPZkCNtnXOkc8gRsYc8TlF13QdSqMU2CNr0zWmonENPoPg0rc8+71C8Znt2tSEN5UOG1BnqOUdLBnBtZp+l6vQF8TxBzS06nAg79BToS2ZKXkNktYtCIsKt8GrqeTUBKAfZf4pv7e5PKtiy43t9Jrm9oISBtuAsLh0sJbvabj9E+bJq8/TxSfzY2O+JoJ71Z5lHWUZeYNhHs6ryOdrXvGnpb9QukaScPY1w1Pa1w94Xhc/4X0ebqJmejI8DYTeO4hObASuz1n0zvNE1h2s8X7Kkq4tG57Qx7yqm5cGv53mgQhCmMic/W3yUy8UPk1vWzcSWlt8lMvFD5Nb1s3ErvMPDQBh+ZlzhtzGbY3iakDbmvcn9htzGbY3iakDbmvcs5bxR6H2f+1s9/hHRdg81p+pi4GqwVfYPNafqYuBqsEQY2XFgviSEO5QBuIOkA6RqO0L7QkNIuX41kAkY5h1PaWneLl+6gpHU9Hqc5VUBjkI1OjcQfUWm7RvCv8M5xLLnR+NFFJvcwX9hvX1jBs/MV0lwuEt0g97Q75gVQT1pfGGk8gZI2a/1ROVy2b3H0NV2kh/lZfViY9NP34/uNbFFNlWeB6E0re8EfVbZL/Ewf3KX/AMh3AxMBMv8AEl7mQr5ECEIUJIfD4Q668A3G8XgG4jUR5ivoBShIQKFKhIQj8OIMmpnH+44/Fp+6ZeLufLs2mPSGFvwuI+lyX+MZl1TN6yD8oW2xUuvsyL25eMq2xj1og/8A3ACp8SRi8aVn5FWXXaJmNdvHikdwV/iZtHKppYTrhkygPyyC/iDu1enGzZuXTxzAaYX3H2X6OLJWJxaWp4PaDWk3NqAYj5r+Uz5hdvVFws9z0DT/ADMnXnD4/wCh5IQhTmMOfrb5KZeKHya3rZuJLS2+SmXih8mt62biV3mHhoAw/My5w25jNsbxNSBtzXuT+w25jNsbxNSBtzXuWct4o9D7P/a2e/wjouwea0/UxcDVYKvsHmtP1MXA1WCIMbLiwQhCQ0FBUqCkIX2Nuy8qGKcDTE7Id7L9XzDvSnmddvXRNv2aKmnliP4jCB6jrae25c72lA5t4cLiCQR5iNBHamKbqsjNG0ymSxmX24SXTX996/RjexNxXWeT6c8h7Lm/ZbtZbFnAGWZTXfxNc83edz3ErUqayW1JyMXsuH0vpuBCEJggQhCQgQhQSkITWMh/7xN7QHyhbrFbFk2ZB+bLd2vclvjAqr5pXed7u4kfZNrA6jzNBTM1ZMEd+0tDj3kqzxb0phEEo55M9Vu2cKmnliP4jCBt6D23LnmUuieHDQ+J4I9Tmn9QulCkhjFsbMVsmSPFm/xG+9oeB731VNZBveja9nMTGLsom9zWu/04/sOKxbTbVU8UzdUrA7YTrG43hSsTigtUugkp3a4X5bRf/C/WNzgfiCEQ4uO6S0Zm7owVklB6pN6NGCtvkpl4ofJretm4ktLb5KZeKHya3rZuJXOYeGiqw/My5w25jNsbxNSBtzXuT+w25jNsbxNSBtzXuWct4o9D7P8A2tnv8I6LsHmtP1MXA1WCr7B5rT9TFwNVgiDGy4sEIQkNBQVKEhHxI4AEnUBednSkHhV4z3u9NzndpJToworM1TSHpcMke9oPdeklhDNlFSunbolPyLfIsT3WPhDpJNf0MLEzaWXSSQn8CU3ezJ4w78pMJJvEtV5NXPH/ADIQ7fG/9HlORDwesRmbVKvFzS67/wBQQhCeVYIQhIQL8KyoEbHvOpjS7sF6/dZ7DeuzVK4dMhDd2t3cFxvRak1FTtsjBdXoJi2nGpqI4gNM0rWfG4AnvJXQsTLgANQ0DYNSROAlL4VbEXSIcuU+6Lm/M4J8AJzunbvmw7NMLRhbu6pWmi3+4LF4zbLElOyUDxoXgE3acl+g99y2ircI6TO0szPPG67aBeO8KSiexZGXqVFm+LSFNi8r8xaUY1Cdr4ztuym97VCqKebM1VPJ6E0R3ZYv7iUKyxtDlZtR8gOmzZjoz7tvkpl4ofJretm4ktLb5KZeKHya3rZuJSZh4aFh+ZlzhtzGbY3iakDbmvcn9htzGbY3iakDbmvcs5bxR6H2f+1s9/hHRdg81p+pi4GqwVfYPNafqYuBqsEQY2XFghCEhoKCpUFIRhsYlo3ZLL+SC47ToHd9UtG0ZngqZuiExAbZHm/5Qr7Dm1M4+Rw/ido2DQO4L9rFoLrCnedc82Vua5rR3g9qtbvwsHs9Wdyx7WPrl5SRVYqnltqRj0opR8t/2T2SJxaN/wD1ofUyXgKeypq+Uve0CSxj08kCEIUhQghCEhEXpa40LV8bIB0Rt73a+65MiV+SCT0C/sSGw3tTOOe703F246h2XKOx7tC/yGjbxDsfCKNDiQoMqSqqCPQhae17xwJtrFYorPzVmROOudz5TvNze4BbVOitEVuPt73ETl6kL5ey8EHUdC+1BTgI52t1uQfZP0P9kL9MKuW71uPeULTS36FSj9bb5KZeKHya3rZuJLS2+SmXih8mt62biQmYeGifD8zLnDbmM2xvE1IG3Ne5P7DbmM2xvE1IG3Ne5Zy3ij0Ps/8Aa2e/wjouwea0/UxcDVYKvsHmtP1MXA1WCIMbLiwQhCQ0F4bcqs1Tyv8AMw3bToHeV7ln8OZsmkd+ZzR33/ZSVR2ppeo2b0i2JfCqo6AmTa9F4NYkMWo5EN+0+O7vvSzqafwirhi/mSxt3FwB7iU1sZ0+TTMaOl5O5oP3IR+Zy0SiS5LXt4qHujDYrIcq1b/5cMh7clv3TuShxLU+VVVUnoRxs+NznHgTeVTXyltnc9rGS9NwIQhPKYEIUFIRT4V1mapZCNZGSPeN30vSAwkkLn5I0k6AB0k6h2p04yp8mnYPSk+jSf0ShsOm8ItOmYdTp2k7GHL/AKVBPmRsMoXc4Gy73H/YtAKenhiGqKNjPhaAT23r3KApU5kG9XqQV8SPyQSegE9i/ReC3J8inld5mO7xd912K1eg17lqIu02ZyoiZ/Mmib8T2j7oXssaLO2pSt6BMHfAC4d4ClW2MucJpLyAaa9panktvkpl4ofJretm4ksbbmGTrTNxPm+zW9dNxKTMORIWG5mXWG3MZtjeJqQNua9yfuG7rqGe/wAzeJq5/tuYE6+hZy3mR6H2f3YWx+vwjo6wea0/UxcDVYKvsA/utP1MXA1WCIMbLmYIQhIaCzOMMfuZPmez63LTKnwupc7RzNGsMLh7vjfZS0y2bIv1GWLWLE5g8wG06YnVnh97u9bDGvW+MxnoMJ3uP6ALF0D8mojeDpbIw9jh/dfvjCt0TTykG8ZRaNjdH2RmbrSUX5lr2Wrdl7m+EVqa3EjTXQVMnpzhu5jAfq8plrG4pqDM2ZCTrmL5fjccn5QFslWRWiIcdZ3mInPzYIQhOAwQhCQjD40/8iI/7h4T+iXmLtgNrwX9GcI25Bu+6Z+Mumy6Fzh+E9r919x+qUeC1Xm7SpXD+c1vx+L9woJbpo2OA/EyqyK6a/2dDqVClTmOBZ7DipyKUj+Y4N3az9FoCl9jKtUAhl/+W287Xf2+qJwsNq1fqRXS2YMyuLyLO2u06xFHK7uDQfm70K1xL0RfLVVB1DIhafXy3/8Ar7UJ2MltWs5TH6Fqfha2JmeR5zVTFkEm7LZJlAdAOToKYGBWDP7NpGwZecIc5xddcCXG8gDoA1IQoZ3Ts5nqPjXGHA9WEVkeF08kGUWZxt2UBfcb7wbunSEqXYjKh7/HqYgy/SWxyl13qabhfvQhQuKfENqxl1NbhCWifQcNDTiKNkbTeI2tYL9ZDQAD2BelCF0G9QQhCRwF8yC8XHSDrHn9ShCQhRV2K6pFS8xFuYAe9jsoZZuBLIsjz33C/esBZljz2hVNpmNeHFwEhLT/AITb/Hc+/VcO0oQnYi2VrTn0LLL7pYem1V7td50vRUjYY2RsFzY2hrR5g0XDuXoQhNK3XUEIQkIFBQhIR5bSomzxPifyZGlp9V4uv/8AvMk5g1i4q22lGZoy2GmkEhlvbkyZOlgYOkk3bFKE1pN6hVOMsphKuL3S4jsUoQnApBSfxi4MV01W/MQvkZMW5LmkXDQAQ68+Ldp0lCFNVdKp6xGTgp7mMHAjBsWdSRw3hzhe6Rw1Oe7lEHzahuUoQonverHc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pic>
        <p:nvPicPr>
          <p:cNvPr id="22532" name="Picture 4" descr="http://t2.gstatic.com/images?q=tbn:ANd9GcQnTfP0bz8zUxwkWxzDtxRiS4KB6UH8XtyVVL5t5nEfAm38Ir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219200"/>
            <a:ext cx="2895600" cy="5181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66800" y="6096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LESSON-II a </a:t>
            </a:r>
            <a:r>
              <a:rPr lang="en-CA" dirty="0" smtClean="0"/>
              <a:t>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  </a:t>
            </a:r>
            <a:r>
              <a:rPr lang="en-CA" dirty="0" smtClean="0"/>
              <a:t>           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219200"/>
            <a:ext cx="5410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 </a:t>
            </a:r>
            <a:r>
              <a:rPr lang="en-CA" b="1" dirty="0" smtClean="0">
                <a:solidFill>
                  <a:srgbClr val="FF0000"/>
                </a:solidFill>
              </a:rPr>
              <a:t>GENETIC </a:t>
            </a:r>
            <a:r>
              <a:rPr lang="en-CA" b="1" dirty="0" smtClean="0">
                <a:solidFill>
                  <a:srgbClr val="FF0000"/>
                </a:solidFill>
              </a:rPr>
              <a:t>RECOMBINATION</a:t>
            </a:r>
            <a:endParaRPr lang="en-CA" b="1" dirty="0" smtClean="0"/>
          </a:p>
          <a:p>
            <a:endParaRPr lang="en-CA" dirty="0" smtClean="0"/>
          </a:p>
          <a:p>
            <a:r>
              <a:rPr lang="en-CA" dirty="0" smtClean="0"/>
              <a:t>Students are familiar with these concepts. We need to discuss the role of these mechanisms in altering genes.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1.Video to review meiosis as a source of genetic variation.</a:t>
            </a:r>
          </a:p>
          <a:p>
            <a:endParaRPr lang="en-CA" dirty="0" smtClean="0"/>
          </a:p>
          <a:p>
            <a:r>
              <a:rPr lang="en-CA" dirty="0" smtClean="0">
                <a:hlinkClick r:id="rId3"/>
              </a:rPr>
              <a:t>http://www.youtube.com/watch?v=kCnQOrh7KUg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  </a:t>
            </a:r>
          </a:p>
          <a:p>
            <a:r>
              <a:rPr lang="en-CA" dirty="0" smtClean="0"/>
              <a:t>2. Student will share their understanding of  role meiosis in creating genetic variation with their partner.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838200"/>
            <a:ext cx="4876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MUTATION</a:t>
            </a:r>
            <a:endParaRPr lang="en-CA" dirty="0" smtClean="0"/>
          </a:p>
          <a:p>
            <a:r>
              <a:rPr lang="en-CA" dirty="0" smtClean="0"/>
              <a:t>3</a:t>
            </a:r>
            <a:r>
              <a:rPr lang="en-CA" dirty="0" smtClean="0"/>
              <a:t>. Introduce definition of </a:t>
            </a:r>
            <a:r>
              <a:rPr lang="en-CA" dirty="0" smtClean="0"/>
              <a:t>mutation.</a:t>
            </a:r>
          </a:p>
          <a:p>
            <a:r>
              <a:rPr lang="en-CA" dirty="0" smtClean="0"/>
              <a:t>Students </a:t>
            </a:r>
            <a:r>
              <a:rPr lang="en-CA" dirty="0" smtClean="0"/>
              <a:t>will watch the video to understand different mutation and will take notes.</a:t>
            </a:r>
          </a:p>
          <a:p>
            <a:r>
              <a:rPr lang="en-CA" dirty="0" smtClean="0">
                <a:solidFill>
                  <a:srgbClr val="FF0000"/>
                </a:solidFill>
              </a:rPr>
              <a:t>Gene Mutation</a:t>
            </a:r>
          </a:p>
          <a:p>
            <a:r>
              <a:rPr lang="en-CA" dirty="0" smtClean="0">
                <a:hlinkClick r:id="rId3"/>
              </a:rPr>
              <a:t>http://</a:t>
            </a:r>
            <a:r>
              <a:rPr lang="en-CA" dirty="0" smtClean="0">
                <a:hlinkClick r:id="rId3"/>
              </a:rPr>
              <a:t>www.youtube.com/watch?v=uQiGUAeh3TE&amp;feature=mfu_inorder&amp;list=UL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>
                <a:solidFill>
                  <a:srgbClr val="FF0000"/>
                </a:solidFill>
              </a:rPr>
              <a:t>Chromosomal Mutation-</a:t>
            </a:r>
            <a:r>
              <a:rPr lang="en-CA" dirty="0" smtClean="0">
                <a:hlinkClick r:id="rId4"/>
              </a:rPr>
              <a:t>http://www.youtube.com/watch?v=XAGxp9j5rtc&amp;feature=related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US" dirty="0" smtClean="0"/>
              <a:t>4.Explain the difference between somatic and gamete cell mutations and the role that they play in cancer and evolution respectively.</a:t>
            </a:r>
            <a:endParaRPr lang="en-CA" dirty="0"/>
          </a:p>
        </p:txBody>
      </p:sp>
      <p:pic>
        <p:nvPicPr>
          <p:cNvPr id="3" name="Picture 2" descr="File:Mutation and selection diagram.sv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1066800"/>
            <a:ext cx="3276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90600" y="4572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LESSON-II</a:t>
            </a:r>
            <a:r>
              <a:rPr lang="en-CA" dirty="0" smtClean="0"/>
              <a:t> </a:t>
            </a:r>
            <a:r>
              <a:rPr lang="en-CA" b="1" dirty="0" smtClean="0"/>
              <a:t>b </a:t>
            </a:r>
            <a:r>
              <a:rPr lang="en-CA" dirty="0" smtClean="0"/>
              <a:t>            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MECHANISMS OF EVOLUTION  </a:t>
            </a:r>
            <a:r>
              <a:rPr lang="en-CA" dirty="0" smtClean="0"/>
              <a:t>           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428</TotalTime>
  <Words>1008</Words>
  <Application>Microsoft Office PowerPoint</Application>
  <PresentationFormat>On-screen Show (4:3)</PresentationFormat>
  <Paragraphs>232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Aspect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lotus</dc:creator>
  <cp:lastModifiedBy>lotus</cp:lastModifiedBy>
  <cp:revision>46</cp:revision>
  <dcterms:created xsi:type="dcterms:W3CDTF">2006-08-16T00:00:00Z</dcterms:created>
  <dcterms:modified xsi:type="dcterms:W3CDTF">2011-07-19T06:25:47Z</dcterms:modified>
</cp:coreProperties>
</file>